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76" r:id="rId5"/>
    <p:sldId id="296" r:id="rId6"/>
    <p:sldId id="28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6908C8-1101-8609-300D-D73660FB83F6}" v="4" dt="2025-03-11T10:33:43.0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ma Tariq" userId="f824bae9-b4b7-4017-ab99-295b9595baa7" providerId="ADAL" clId="{D307CEF7-AF0C-44E6-94EA-FA34A57AD0F1}"/>
    <pc:docChg chg="modSld">
      <pc:chgData name="Asma Tariq" userId="f824bae9-b4b7-4017-ab99-295b9595baa7" providerId="ADAL" clId="{D307CEF7-AF0C-44E6-94EA-FA34A57AD0F1}" dt="2024-09-06T09:45:08.547" v="1" actId="20577"/>
      <pc:docMkLst>
        <pc:docMk/>
      </pc:docMkLst>
      <pc:sldChg chg="modSp mod">
        <pc:chgData name="Asma Tariq" userId="f824bae9-b4b7-4017-ab99-295b9595baa7" providerId="ADAL" clId="{D307CEF7-AF0C-44E6-94EA-FA34A57AD0F1}" dt="2024-09-06T09:45:08.547" v="1" actId="20577"/>
        <pc:sldMkLst>
          <pc:docMk/>
          <pc:sldMk cId="2352111704" sldId="276"/>
        </pc:sldMkLst>
        <pc:spChg chg="mod">
          <ac:chgData name="Asma Tariq" userId="f824bae9-b4b7-4017-ab99-295b9595baa7" providerId="ADAL" clId="{D307CEF7-AF0C-44E6-94EA-FA34A57AD0F1}" dt="2024-09-06T09:45:08.547" v="1" actId="20577"/>
          <ac:spMkLst>
            <pc:docMk/>
            <pc:sldMk cId="2352111704" sldId="276"/>
            <ac:spMk id="5" creationId="{15325E15-72F1-D62F-6CF2-875B44CE0F51}"/>
          </ac:spMkLst>
        </pc:spChg>
      </pc:sldChg>
    </pc:docChg>
  </pc:docChgLst>
  <pc:docChgLst>
    <pc:chgData name="Asma Tariq" userId="f824bae9-b4b7-4017-ab99-295b9595baa7" providerId="ADAL" clId="{76CAAFC4-58C1-4DA2-8C32-B4260D6BF4A2}"/>
    <pc:docChg chg="undo custSel modSld">
      <pc:chgData name="Asma Tariq" userId="f824bae9-b4b7-4017-ab99-295b9595baa7" providerId="ADAL" clId="{76CAAFC4-58C1-4DA2-8C32-B4260D6BF4A2}" dt="2024-07-11T14:56:31.555" v="68" actId="207"/>
      <pc:docMkLst>
        <pc:docMk/>
      </pc:docMkLst>
      <pc:sldChg chg="addSp delSp modSp mod">
        <pc:chgData name="Asma Tariq" userId="f824bae9-b4b7-4017-ab99-295b9595baa7" providerId="ADAL" clId="{76CAAFC4-58C1-4DA2-8C32-B4260D6BF4A2}" dt="2024-07-11T14:55:11.298" v="67" actId="1076"/>
        <pc:sldMkLst>
          <pc:docMk/>
          <pc:sldMk cId="2352111704" sldId="276"/>
        </pc:sldMkLst>
        <pc:spChg chg="mod">
          <ac:chgData name="Asma Tariq" userId="f824bae9-b4b7-4017-ab99-295b9595baa7" providerId="ADAL" clId="{76CAAFC4-58C1-4DA2-8C32-B4260D6BF4A2}" dt="2024-07-11T14:54:12.108" v="60" actId="404"/>
          <ac:spMkLst>
            <pc:docMk/>
            <pc:sldMk cId="2352111704" sldId="276"/>
            <ac:spMk id="5" creationId="{15325E15-72F1-D62F-6CF2-875B44CE0F51}"/>
          </ac:spMkLst>
        </pc:spChg>
        <pc:spChg chg="del">
          <ac:chgData name="Asma Tariq" userId="f824bae9-b4b7-4017-ab99-295b9595baa7" providerId="ADAL" clId="{76CAAFC4-58C1-4DA2-8C32-B4260D6BF4A2}" dt="2024-07-11T14:50:50.557" v="4" actId="21"/>
          <ac:spMkLst>
            <pc:docMk/>
            <pc:sldMk cId="2352111704" sldId="276"/>
            <ac:spMk id="6" creationId="{7623158C-17E5-70BA-66CA-6BA6F054C736}"/>
          </ac:spMkLst>
        </pc:spChg>
        <pc:spChg chg="mod">
          <ac:chgData name="Asma Tariq" userId="f824bae9-b4b7-4017-ab99-295b9595baa7" providerId="ADAL" clId="{76CAAFC4-58C1-4DA2-8C32-B4260D6BF4A2}" dt="2024-07-11T14:53:05.373" v="35" actId="1076"/>
          <ac:spMkLst>
            <pc:docMk/>
            <pc:sldMk cId="2352111704" sldId="276"/>
            <ac:spMk id="26" creationId="{81AFE7AD-F591-4FDB-B428-67DEB22C8802}"/>
          </ac:spMkLst>
        </pc:spChg>
        <pc:spChg chg="add del mod topLvl">
          <ac:chgData name="Asma Tariq" userId="f824bae9-b4b7-4017-ab99-295b9595baa7" providerId="ADAL" clId="{76CAAFC4-58C1-4DA2-8C32-B4260D6BF4A2}" dt="2024-07-11T14:51:49.113" v="16" actId="1076"/>
          <ac:spMkLst>
            <pc:docMk/>
            <pc:sldMk cId="2352111704" sldId="276"/>
            <ac:spMk id="32" creationId="{69DEDD16-83E8-416F-AA18-28906A845DD1}"/>
          </ac:spMkLst>
        </pc:spChg>
        <pc:grpChg chg="mod">
          <ac:chgData name="Asma Tariq" userId="f824bae9-b4b7-4017-ab99-295b9595baa7" providerId="ADAL" clId="{76CAAFC4-58C1-4DA2-8C32-B4260D6BF4A2}" dt="2024-07-11T14:52:55.199" v="31" actId="1076"/>
          <ac:grpSpMkLst>
            <pc:docMk/>
            <pc:sldMk cId="2352111704" sldId="276"/>
            <ac:grpSpMk id="13" creationId="{D26CA9D3-F6EE-4301-AE68-6BD22E623F42}"/>
          </ac:grpSpMkLst>
        </pc:grpChg>
        <pc:grpChg chg="mod">
          <ac:chgData name="Asma Tariq" userId="f824bae9-b4b7-4017-ab99-295b9595baa7" providerId="ADAL" clId="{76CAAFC4-58C1-4DA2-8C32-B4260D6BF4A2}" dt="2024-07-11T14:54:54.936" v="62" actId="1076"/>
          <ac:grpSpMkLst>
            <pc:docMk/>
            <pc:sldMk cId="2352111704" sldId="276"/>
            <ac:grpSpMk id="14" creationId="{6D68092F-3FF7-4BBC-A57A-CA270B38A8CF}"/>
          </ac:grpSpMkLst>
        </pc:grpChg>
        <pc:grpChg chg="add del mod">
          <ac:chgData name="Asma Tariq" userId="f824bae9-b4b7-4017-ab99-295b9595baa7" providerId="ADAL" clId="{76CAAFC4-58C1-4DA2-8C32-B4260D6BF4A2}" dt="2024-07-11T14:55:02.809" v="64" actId="1076"/>
          <ac:grpSpMkLst>
            <pc:docMk/>
            <pc:sldMk cId="2352111704" sldId="276"/>
            <ac:grpSpMk id="15" creationId="{04241051-EFF7-41EB-96CD-DECFE424FE64}"/>
          </ac:grpSpMkLst>
        </pc:grpChg>
        <pc:grpChg chg="mod">
          <ac:chgData name="Asma Tariq" userId="f824bae9-b4b7-4017-ab99-295b9595baa7" providerId="ADAL" clId="{76CAAFC4-58C1-4DA2-8C32-B4260D6BF4A2}" dt="2024-07-11T14:55:05.452" v="65" actId="1076"/>
          <ac:grpSpMkLst>
            <pc:docMk/>
            <pc:sldMk cId="2352111704" sldId="276"/>
            <ac:grpSpMk id="16" creationId="{E96C580F-1808-4A9F-BACA-448842F4587A}"/>
          </ac:grpSpMkLst>
        </pc:grpChg>
        <pc:grpChg chg="mod">
          <ac:chgData name="Asma Tariq" userId="f824bae9-b4b7-4017-ab99-295b9595baa7" providerId="ADAL" clId="{76CAAFC4-58C1-4DA2-8C32-B4260D6BF4A2}" dt="2024-07-11T14:54:58.630" v="63" actId="1076"/>
          <ac:grpSpMkLst>
            <pc:docMk/>
            <pc:sldMk cId="2352111704" sldId="276"/>
            <ac:grpSpMk id="17" creationId="{85DD15C3-50BC-4D32-ABD8-1F67477DE75B}"/>
          </ac:grpSpMkLst>
        </pc:grpChg>
        <pc:grpChg chg="mod">
          <ac:chgData name="Asma Tariq" userId="f824bae9-b4b7-4017-ab99-295b9595baa7" providerId="ADAL" clId="{76CAAFC4-58C1-4DA2-8C32-B4260D6BF4A2}" dt="2024-07-11T14:55:11.298" v="67" actId="1076"/>
          <ac:grpSpMkLst>
            <pc:docMk/>
            <pc:sldMk cId="2352111704" sldId="276"/>
            <ac:grpSpMk id="18" creationId="{CECF9B4F-054B-4A82-ADBE-B413B037ED2F}"/>
          </ac:grpSpMkLst>
        </pc:grpChg>
        <pc:grpChg chg="mod">
          <ac:chgData name="Asma Tariq" userId="f824bae9-b4b7-4017-ab99-295b9595baa7" providerId="ADAL" clId="{76CAAFC4-58C1-4DA2-8C32-B4260D6BF4A2}" dt="2024-07-11T14:54:50.209" v="61" actId="1076"/>
          <ac:grpSpMkLst>
            <pc:docMk/>
            <pc:sldMk cId="2352111704" sldId="276"/>
            <ac:grpSpMk id="19" creationId="{FBE207D7-6274-422D-8F30-A10A69437878}"/>
          </ac:grpSpMkLst>
        </pc:grpChg>
        <pc:grpChg chg="mod">
          <ac:chgData name="Asma Tariq" userId="f824bae9-b4b7-4017-ab99-295b9595baa7" providerId="ADAL" clId="{76CAAFC4-58C1-4DA2-8C32-B4260D6BF4A2}" dt="2024-07-11T14:55:08.893" v="66" actId="1076"/>
          <ac:grpSpMkLst>
            <pc:docMk/>
            <pc:sldMk cId="2352111704" sldId="276"/>
            <ac:grpSpMk id="20" creationId="{DFBCE2E2-5E96-48A6-875A-479047DC38A9}"/>
          </ac:grpSpMkLst>
        </pc:grpChg>
        <pc:picChg chg="mod topLvl">
          <ac:chgData name="Asma Tariq" userId="f824bae9-b4b7-4017-ab99-295b9595baa7" providerId="ADAL" clId="{76CAAFC4-58C1-4DA2-8C32-B4260D6BF4A2}" dt="2024-07-11T14:51:48.562" v="15" actId="21"/>
          <ac:picMkLst>
            <pc:docMk/>
            <pc:sldMk cId="2352111704" sldId="276"/>
            <ac:picMk id="31" creationId="{B9B15FAE-F464-4E49-A386-E83F98711186}"/>
          </ac:picMkLst>
        </pc:picChg>
        <pc:picChg chg="mod">
          <ac:chgData name="Asma Tariq" userId="f824bae9-b4b7-4017-ab99-295b9595baa7" providerId="ADAL" clId="{76CAAFC4-58C1-4DA2-8C32-B4260D6BF4A2}" dt="2024-07-11T14:51:59.679" v="20" actId="1076"/>
          <ac:picMkLst>
            <pc:docMk/>
            <pc:sldMk cId="2352111704" sldId="276"/>
            <ac:picMk id="35" creationId="{69E7A277-0BB3-42B6-9B09-8BCCDE1AAD55}"/>
          </ac:picMkLst>
        </pc:picChg>
      </pc:sldChg>
      <pc:sldChg chg="modSp mod">
        <pc:chgData name="Asma Tariq" userId="f824bae9-b4b7-4017-ab99-295b9595baa7" providerId="ADAL" clId="{76CAAFC4-58C1-4DA2-8C32-B4260D6BF4A2}" dt="2024-07-11T14:56:31.555" v="68" actId="207"/>
        <pc:sldMkLst>
          <pc:docMk/>
          <pc:sldMk cId="499509892" sldId="296"/>
        </pc:sldMkLst>
        <pc:spChg chg="mod">
          <ac:chgData name="Asma Tariq" userId="f824bae9-b4b7-4017-ab99-295b9595baa7" providerId="ADAL" clId="{76CAAFC4-58C1-4DA2-8C32-B4260D6BF4A2}" dt="2024-07-11T14:56:31.555" v="68" actId="207"/>
          <ac:spMkLst>
            <pc:docMk/>
            <pc:sldMk cId="499509892" sldId="296"/>
            <ac:spMk id="9" creationId="{8339149F-EA65-A14E-A61E-DBEDC07C29F8}"/>
          </ac:spMkLst>
        </pc:spChg>
      </pc:sldChg>
    </pc:docChg>
  </pc:docChgLst>
  <pc:docChgLst>
    <pc:chgData name="Crystal McTigue" userId="S::crystal.mctigue@thefrontline.org.uk::34c7e6be-1839-4936-9881-d60e33e4facf" providerId="AD" clId="Web-{326908C8-1101-8609-300D-D73660FB83F6}"/>
    <pc:docChg chg="modSld">
      <pc:chgData name="Crystal McTigue" userId="S::crystal.mctigue@thefrontline.org.uk::34c7e6be-1839-4936-9881-d60e33e4facf" providerId="AD" clId="Web-{326908C8-1101-8609-300D-D73660FB83F6}" dt="2025-03-11T10:33:43.030" v="1" actId="20577"/>
      <pc:docMkLst>
        <pc:docMk/>
      </pc:docMkLst>
      <pc:sldChg chg="modSp">
        <pc:chgData name="Crystal McTigue" userId="S::crystal.mctigue@thefrontline.org.uk::34c7e6be-1839-4936-9881-d60e33e4facf" providerId="AD" clId="Web-{326908C8-1101-8609-300D-D73660FB83F6}" dt="2025-03-11T10:33:43.030" v="1" actId="20577"/>
        <pc:sldMkLst>
          <pc:docMk/>
          <pc:sldMk cId="255354005" sldId="280"/>
        </pc:sldMkLst>
        <pc:spChg chg="mod">
          <ac:chgData name="Crystal McTigue" userId="S::crystal.mctigue@thefrontline.org.uk::34c7e6be-1839-4936-9881-d60e33e4facf" providerId="AD" clId="Web-{326908C8-1101-8609-300D-D73660FB83F6}" dt="2025-03-11T10:33:43.030" v="1" actId="20577"/>
          <ac:spMkLst>
            <pc:docMk/>
            <pc:sldMk cId="255354005" sldId="280"/>
            <ac:spMk id="6" creationId="{FDD55D0B-D966-230C-78C1-DFE5D1D1832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44234-B582-3534-D03F-B20822203D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00B81B7-75F9-9A4F-7665-11A8EC031C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D03CE71-8DCF-2B4A-AB28-AC86B396DEEA}"/>
              </a:ext>
            </a:extLst>
          </p:cNvPr>
          <p:cNvSpPr>
            <a:spLocks noGrp="1"/>
          </p:cNvSpPr>
          <p:nvPr>
            <p:ph type="dt" sz="half" idx="10"/>
          </p:nvPr>
        </p:nvSpPr>
        <p:spPr/>
        <p:txBody>
          <a:bodyPr/>
          <a:lstStyle/>
          <a:p>
            <a:fld id="{4B90FFA3-621C-4474-819E-7D955A4AEFAE}" type="datetimeFigureOut">
              <a:rPr lang="en-GB" smtClean="0"/>
              <a:t>11/03/2025</a:t>
            </a:fld>
            <a:endParaRPr lang="en-GB"/>
          </a:p>
        </p:txBody>
      </p:sp>
      <p:sp>
        <p:nvSpPr>
          <p:cNvPr id="5" name="Footer Placeholder 4">
            <a:extLst>
              <a:ext uri="{FF2B5EF4-FFF2-40B4-BE49-F238E27FC236}">
                <a16:creationId xmlns:a16="http://schemas.microsoft.com/office/drawing/2014/main" id="{E0AD5184-B89E-4652-92FE-B6DCA1AB388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4E70F78-346C-6A66-1AB8-C74DF43D022A}"/>
              </a:ext>
            </a:extLst>
          </p:cNvPr>
          <p:cNvSpPr>
            <a:spLocks noGrp="1"/>
          </p:cNvSpPr>
          <p:nvPr>
            <p:ph type="sldNum" sz="quarter" idx="12"/>
          </p:nvPr>
        </p:nvSpPr>
        <p:spPr/>
        <p:txBody>
          <a:bodyPr/>
          <a:lstStyle/>
          <a:p>
            <a:fld id="{B46E2586-D911-4D63-BE2E-4301524FB3C4}" type="slidenum">
              <a:rPr lang="en-GB" smtClean="0"/>
              <a:t>‹#›</a:t>
            </a:fld>
            <a:endParaRPr lang="en-GB"/>
          </a:p>
        </p:txBody>
      </p:sp>
    </p:spTree>
    <p:extLst>
      <p:ext uri="{BB962C8B-B14F-4D97-AF65-F5344CB8AC3E}">
        <p14:creationId xmlns:p14="http://schemas.microsoft.com/office/powerpoint/2010/main" val="4021325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1069-4A69-0334-A2A6-9E4AFCA77D6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905D096-B964-B6B5-4211-DF331B9BDD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C46662E-FD23-05BB-02D6-2F84F8451AD2}"/>
              </a:ext>
            </a:extLst>
          </p:cNvPr>
          <p:cNvSpPr>
            <a:spLocks noGrp="1"/>
          </p:cNvSpPr>
          <p:nvPr>
            <p:ph type="dt" sz="half" idx="10"/>
          </p:nvPr>
        </p:nvSpPr>
        <p:spPr/>
        <p:txBody>
          <a:bodyPr/>
          <a:lstStyle/>
          <a:p>
            <a:fld id="{4B90FFA3-621C-4474-819E-7D955A4AEFAE}" type="datetimeFigureOut">
              <a:rPr lang="en-GB" smtClean="0"/>
              <a:t>11/03/2025</a:t>
            </a:fld>
            <a:endParaRPr lang="en-GB"/>
          </a:p>
        </p:txBody>
      </p:sp>
      <p:sp>
        <p:nvSpPr>
          <p:cNvPr id="5" name="Footer Placeholder 4">
            <a:extLst>
              <a:ext uri="{FF2B5EF4-FFF2-40B4-BE49-F238E27FC236}">
                <a16:creationId xmlns:a16="http://schemas.microsoft.com/office/drawing/2014/main" id="{D0E0120C-3584-5CA7-BB4E-9D58866B7D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2A7115-4BAB-1B28-36BA-8B2943D32A48}"/>
              </a:ext>
            </a:extLst>
          </p:cNvPr>
          <p:cNvSpPr>
            <a:spLocks noGrp="1"/>
          </p:cNvSpPr>
          <p:nvPr>
            <p:ph type="sldNum" sz="quarter" idx="12"/>
          </p:nvPr>
        </p:nvSpPr>
        <p:spPr/>
        <p:txBody>
          <a:bodyPr/>
          <a:lstStyle/>
          <a:p>
            <a:fld id="{B46E2586-D911-4D63-BE2E-4301524FB3C4}" type="slidenum">
              <a:rPr lang="en-GB" smtClean="0"/>
              <a:t>‹#›</a:t>
            </a:fld>
            <a:endParaRPr lang="en-GB"/>
          </a:p>
        </p:txBody>
      </p:sp>
    </p:spTree>
    <p:extLst>
      <p:ext uri="{BB962C8B-B14F-4D97-AF65-F5344CB8AC3E}">
        <p14:creationId xmlns:p14="http://schemas.microsoft.com/office/powerpoint/2010/main" val="3526259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7DCE0C-3621-F200-CF60-8DB823FD4C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FA768BE-538B-DFC0-EE6B-7241D0ED5D6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32F6495-3C03-CC98-A969-731E3531E34F}"/>
              </a:ext>
            </a:extLst>
          </p:cNvPr>
          <p:cNvSpPr>
            <a:spLocks noGrp="1"/>
          </p:cNvSpPr>
          <p:nvPr>
            <p:ph type="dt" sz="half" idx="10"/>
          </p:nvPr>
        </p:nvSpPr>
        <p:spPr/>
        <p:txBody>
          <a:bodyPr/>
          <a:lstStyle/>
          <a:p>
            <a:fld id="{4B90FFA3-621C-4474-819E-7D955A4AEFAE}" type="datetimeFigureOut">
              <a:rPr lang="en-GB" smtClean="0"/>
              <a:t>11/03/2025</a:t>
            </a:fld>
            <a:endParaRPr lang="en-GB"/>
          </a:p>
        </p:txBody>
      </p:sp>
      <p:sp>
        <p:nvSpPr>
          <p:cNvPr id="5" name="Footer Placeholder 4">
            <a:extLst>
              <a:ext uri="{FF2B5EF4-FFF2-40B4-BE49-F238E27FC236}">
                <a16:creationId xmlns:a16="http://schemas.microsoft.com/office/drawing/2014/main" id="{B0200798-7487-3967-CF96-365E466A1F8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A235755-009C-4FF1-D4F1-206BE20EB29A}"/>
              </a:ext>
            </a:extLst>
          </p:cNvPr>
          <p:cNvSpPr>
            <a:spLocks noGrp="1"/>
          </p:cNvSpPr>
          <p:nvPr>
            <p:ph type="sldNum" sz="quarter" idx="12"/>
          </p:nvPr>
        </p:nvSpPr>
        <p:spPr/>
        <p:txBody>
          <a:bodyPr/>
          <a:lstStyle/>
          <a:p>
            <a:fld id="{B46E2586-D911-4D63-BE2E-4301524FB3C4}" type="slidenum">
              <a:rPr lang="en-GB" smtClean="0"/>
              <a:t>‹#›</a:t>
            </a:fld>
            <a:endParaRPr lang="en-GB"/>
          </a:p>
        </p:txBody>
      </p:sp>
    </p:spTree>
    <p:extLst>
      <p:ext uri="{BB962C8B-B14F-4D97-AF65-F5344CB8AC3E}">
        <p14:creationId xmlns:p14="http://schemas.microsoft.com/office/powerpoint/2010/main" val="7089620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and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8FCA7-80D2-8FAA-2CC7-F8D8B10F7AEA}"/>
              </a:ext>
            </a:extLst>
          </p:cNvPr>
          <p:cNvSpPr>
            <a:spLocks noGrp="1"/>
          </p:cNvSpPr>
          <p:nvPr>
            <p:ph type="title"/>
          </p:nvPr>
        </p:nvSpPr>
        <p:spPr>
          <a:xfrm>
            <a:off x="471600" y="360708"/>
            <a:ext cx="10515600" cy="1325563"/>
          </a:xfrm>
        </p:spPr>
        <p:txBody>
          <a:bodyPr/>
          <a:lstStyle/>
          <a:p>
            <a:r>
              <a:rPr lang="en-US"/>
              <a:t>Click to edit Master title style</a:t>
            </a:r>
            <a:endParaRPr lang="en-GB"/>
          </a:p>
        </p:txBody>
      </p:sp>
      <p:sp>
        <p:nvSpPr>
          <p:cNvPr id="3" name="Footer Placeholder 2">
            <a:extLst>
              <a:ext uri="{FF2B5EF4-FFF2-40B4-BE49-F238E27FC236}">
                <a16:creationId xmlns:a16="http://schemas.microsoft.com/office/drawing/2014/main" id="{A8DB8878-5137-40ED-1423-DA012C7F6537}"/>
              </a:ext>
            </a:extLst>
          </p:cNvPr>
          <p:cNvSpPr>
            <a:spLocks noGrp="1"/>
          </p:cNvSpPr>
          <p:nvPr>
            <p:ph type="ftr" sz="quarter" idx="10"/>
          </p:nvPr>
        </p:nvSpPr>
        <p:spPr/>
        <p:txBody>
          <a:bodyPr/>
          <a:lstStyle/>
          <a:p>
            <a:r>
              <a:rPr lang="en-US"/>
              <a:t>Approach Social Work – delivered by Frontline</a:t>
            </a:r>
            <a:endParaRPr lang="en-GB"/>
          </a:p>
        </p:txBody>
      </p:sp>
      <p:sp>
        <p:nvSpPr>
          <p:cNvPr id="4" name="Slide Number Placeholder 3">
            <a:extLst>
              <a:ext uri="{FF2B5EF4-FFF2-40B4-BE49-F238E27FC236}">
                <a16:creationId xmlns:a16="http://schemas.microsoft.com/office/drawing/2014/main" id="{E07E3531-F6B3-1ACC-3F3C-E22EFCFFB0C5}"/>
              </a:ext>
            </a:extLst>
          </p:cNvPr>
          <p:cNvSpPr>
            <a:spLocks noGrp="1"/>
          </p:cNvSpPr>
          <p:nvPr>
            <p:ph type="sldNum" sz="quarter" idx="11"/>
          </p:nvPr>
        </p:nvSpPr>
        <p:spPr>
          <a:xfrm>
            <a:off x="471600" y="6356350"/>
            <a:ext cx="651600" cy="365125"/>
          </a:xfrm>
        </p:spPr>
        <p:txBody>
          <a:bodyPr/>
          <a:lstStyle/>
          <a:p>
            <a:fld id="{58416063-A843-4BFD-956D-D0BF7B15CCCC}" type="slidenum">
              <a:rPr lang="en-GB" smtClean="0"/>
              <a:pPr/>
              <a:t>‹#›</a:t>
            </a:fld>
            <a:endParaRPr lang="en-GB"/>
          </a:p>
        </p:txBody>
      </p:sp>
      <p:sp>
        <p:nvSpPr>
          <p:cNvPr id="5" name="Content Placeholder 2">
            <a:extLst>
              <a:ext uri="{FF2B5EF4-FFF2-40B4-BE49-F238E27FC236}">
                <a16:creationId xmlns:a16="http://schemas.microsoft.com/office/drawing/2014/main" id="{30528048-55D2-9B6B-486A-25236EE97F0C}"/>
              </a:ext>
            </a:extLst>
          </p:cNvPr>
          <p:cNvSpPr>
            <a:spLocks noGrp="1"/>
          </p:cNvSpPr>
          <p:nvPr>
            <p:ph idx="1"/>
          </p:nvPr>
        </p:nvSpPr>
        <p:spPr>
          <a:xfrm>
            <a:off x="471600" y="1825625"/>
            <a:ext cx="7828763" cy="4351338"/>
          </a:xfrm>
        </p:spPr>
        <p:txBody>
          <a:bodyPr/>
          <a:lstStyle>
            <a:lvl1pPr marL="357188" indent="-357188">
              <a:buClr>
                <a:schemeClr val="tx2"/>
              </a:buClr>
              <a:buFont typeface="Arial" panose="020B0604020202020204" pitchFamily="34" charset="0"/>
              <a:buChar char="–"/>
              <a:defRPr/>
            </a:lvl1pPr>
            <a:lvl2pPr marL="808038" indent="-350838">
              <a:buClr>
                <a:schemeClr val="tx2"/>
              </a:buClr>
              <a:buFont typeface="Arial" panose="020B0604020202020204" pitchFamily="34" charset="0"/>
              <a:buChar char="–"/>
              <a:defRPr/>
            </a:lvl2pPr>
            <a:lvl3pPr marL="1166813" indent="-252413">
              <a:buClr>
                <a:schemeClr val="tx2"/>
              </a:buClr>
              <a:buFont typeface="Arial" panose="020B0604020202020204" pitchFamily="34" charset="0"/>
              <a:buChar char="–"/>
              <a:defRPr/>
            </a:lvl3pPr>
            <a:lvl4pPr marL="1612900" indent="-241300">
              <a:buClr>
                <a:schemeClr val="tx2"/>
              </a:buClr>
              <a:buFont typeface="Arial" panose="020B0604020202020204" pitchFamily="34" charset="0"/>
              <a:buChar char="–"/>
              <a:defRPr/>
            </a:lvl4pPr>
            <a:lvl5pPr marL="2057400" indent="-228600">
              <a:buClr>
                <a:schemeClr val="tx2"/>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Picture Placeholder 6">
            <a:extLst>
              <a:ext uri="{FF2B5EF4-FFF2-40B4-BE49-F238E27FC236}">
                <a16:creationId xmlns:a16="http://schemas.microsoft.com/office/drawing/2014/main" id="{6067BA37-AB4B-39DB-ECBB-BD135635EDCA}"/>
              </a:ext>
            </a:extLst>
          </p:cNvPr>
          <p:cNvSpPr>
            <a:spLocks noGrp="1"/>
          </p:cNvSpPr>
          <p:nvPr>
            <p:ph type="pic" sz="quarter" idx="12"/>
          </p:nvPr>
        </p:nvSpPr>
        <p:spPr>
          <a:xfrm>
            <a:off x="8423275" y="1825625"/>
            <a:ext cx="2563813" cy="4351338"/>
          </a:xfrm>
        </p:spPr>
        <p:txBody>
          <a:bodyPr/>
          <a:lstStyle/>
          <a:p>
            <a:r>
              <a:rPr lang="en-US"/>
              <a:t>Click icon to add picture</a:t>
            </a:r>
            <a:endParaRPr lang="en-GB"/>
          </a:p>
        </p:txBody>
      </p:sp>
      <p:pic>
        <p:nvPicPr>
          <p:cNvPr id="6" name="Picture 5" descr="A logo with a letter&#10;&#10;Description automatically generated">
            <a:extLst>
              <a:ext uri="{FF2B5EF4-FFF2-40B4-BE49-F238E27FC236}">
                <a16:creationId xmlns:a16="http://schemas.microsoft.com/office/drawing/2014/main" id="{5106EB62-D4D4-C2D2-2FC3-E64BE26AE2B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1671" t="23628" r="59877" b="23543"/>
          <a:stretch/>
        </p:blipFill>
        <p:spPr>
          <a:xfrm>
            <a:off x="11275572" y="6312180"/>
            <a:ext cx="444828" cy="409294"/>
          </a:xfrm>
          <a:prstGeom prst="rect">
            <a:avLst/>
          </a:prstGeom>
        </p:spPr>
      </p:pic>
      <p:pic>
        <p:nvPicPr>
          <p:cNvPr id="9" name="Picture 8">
            <a:extLst>
              <a:ext uri="{FF2B5EF4-FFF2-40B4-BE49-F238E27FC236}">
                <a16:creationId xmlns:a16="http://schemas.microsoft.com/office/drawing/2014/main" id="{E8DF883D-843B-3C32-FED9-C26DC05702AD}"/>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9451278" y="6161642"/>
            <a:ext cx="1424605" cy="710977"/>
          </a:xfrm>
          <a:prstGeom prst="rect">
            <a:avLst/>
          </a:prstGeom>
        </p:spPr>
      </p:pic>
    </p:spTree>
    <p:extLst>
      <p:ext uri="{BB962C8B-B14F-4D97-AF65-F5344CB8AC3E}">
        <p14:creationId xmlns:p14="http://schemas.microsoft.com/office/powerpoint/2010/main" val="1938142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75644-A1B1-1DD8-3A41-5CDBEC20F32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E236865-345C-C9FB-76FD-38E10F8AEF9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82E75-52E9-4709-C91C-F32EEFCFF593}"/>
              </a:ext>
            </a:extLst>
          </p:cNvPr>
          <p:cNvSpPr>
            <a:spLocks noGrp="1"/>
          </p:cNvSpPr>
          <p:nvPr>
            <p:ph type="dt" sz="half" idx="10"/>
          </p:nvPr>
        </p:nvSpPr>
        <p:spPr/>
        <p:txBody>
          <a:bodyPr/>
          <a:lstStyle/>
          <a:p>
            <a:fld id="{4B90FFA3-621C-4474-819E-7D955A4AEFAE}" type="datetimeFigureOut">
              <a:rPr lang="en-GB" smtClean="0"/>
              <a:t>11/03/2025</a:t>
            </a:fld>
            <a:endParaRPr lang="en-GB"/>
          </a:p>
        </p:txBody>
      </p:sp>
      <p:sp>
        <p:nvSpPr>
          <p:cNvPr id="5" name="Footer Placeholder 4">
            <a:extLst>
              <a:ext uri="{FF2B5EF4-FFF2-40B4-BE49-F238E27FC236}">
                <a16:creationId xmlns:a16="http://schemas.microsoft.com/office/drawing/2014/main" id="{33CFB1CB-CA79-7804-8534-B77806755FE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AF2EA67-3D79-DBF3-80E2-EDD822C52905}"/>
              </a:ext>
            </a:extLst>
          </p:cNvPr>
          <p:cNvSpPr>
            <a:spLocks noGrp="1"/>
          </p:cNvSpPr>
          <p:nvPr>
            <p:ph type="sldNum" sz="quarter" idx="12"/>
          </p:nvPr>
        </p:nvSpPr>
        <p:spPr/>
        <p:txBody>
          <a:bodyPr/>
          <a:lstStyle/>
          <a:p>
            <a:fld id="{B46E2586-D911-4D63-BE2E-4301524FB3C4}" type="slidenum">
              <a:rPr lang="en-GB" smtClean="0"/>
              <a:t>‹#›</a:t>
            </a:fld>
            <a:endParaRPr lang="en-GB"/>
          </a:p>
        </p:txBody>
      </p:sp>
    </p:spTree>
    <p:extLst>
      <p:ext uri="{BB962C8B-B14F-4D97-AF65-F5344CB8AC3E}">
        <p14:creationId xmlns:p14="http://schemas.microsoft.com/office/powerpoint/2010/main" val="3483500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78191-A819-61B8-4812-BFB3AFABAC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4864FDA-6F12-E343-8E4D-9E29FA73A1A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7B05650-73A7-711A-FE7B-5C475C47BB1B}"/>
              </a:ext>
            </a:extLst>
          </p:cNvPr>
          <p:cNvSpPr>
            <a:spLocks noGrp="1"/>
          </p:cNvSpPr>
          <p:nvPr>
            <p:ph type="dt" sz="half" idx="10"/>
          </p:nvPr>
        </p:nvSpPr>
        <p:spPr/>
        <p:txBody>
          <a:bodyPr/>
          <a:lstStyle/>
          <a:p>
            <a:fld id="{4B90FFA3-621C-4474-819E-7D955A4AEFAE}" type="datetimeFigureOut">
              <a:rPr lang="en-GB" smtClean="0"/>
              <a:t>11/03/2025</a:t>
            </a:fld>
            <a:endParaRPr lang="en-GB"/>
          </a:p>
        </p:txBody>
      </p:sp>
      <p:sp>
        <p:nvSpPr>
          <p:cNvPr id="5" name="Footer Placeholder 4">
            <a:extLst>
              <a:ext uri="{FF2B5EF4-FFF2-40B4-BE49-F238E27FC236}">
                <a16:creationId xmlns:a16="http://schemas.microsoft.com/office/drawing/2014/main" id="{0755EA01-52FB-21F9-E9FF-A5D3EBB96A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71C3105-CCCF-8CB5-5190-496DD5AF8059}"/>
              </a:ext>
            </a:extLst>
          </p:cNvPr>
          <p:cNvSpPr>
            <a:spLocks noGrp="1"/>
          </p:cNvSpPr>
          <p:nvPr>
            <p:ph type="sldNum" sz="quarter" idx="12"/>
          </p:nvPr>
        </p:nvSpPr>
        <p:spPr/>
        <p:txBody>
          <a:bodyPr/>
          <a:lstStyle/>
          <a:p>
            <a:fld id="{B46E2586-D911-4D63-BE2E-4301524FB3C4}" type="slidenum">
              <a:rPr lang="en-GB" smtClean="0"/>
              <a:t>‹#›</a:t>
            </a:fld>
            <a:endParaRPr lang="en-GB"/>
          </a:p>
        </p:txBody>
      </p:sp>
    </p:spTree>
    <p:extLst>
      <p:ext uri="{BB962C8B-B14F-4D97-AF65-F5344CB8AC3E}">
        <p14:creationId xmlns:p14="http://schemas.microsoft.com/office/powerpoint/2010/main" val="2223886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A64FB-1F88-BB37-A0AC-03CF9DEE0E0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ACC8AA1-BAB8-F2C9-EA74-A251C1C168F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D593089-69A2-D39C-FDAD-A978EF1F99F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20B32D2-22A1-A801-C59E-500696C8A20F}"/>
              </a:ext>
            </a:extLst>
          </p:cNvPr>
          <p:cNvSpPr>
            <a:spLocks noGrp="1"/>
          </p:cNvSpPr>
          <p:nvPr>
            <p:ph type="dt" sz="half" idx="10"/>
          </p:nvPr>
        </p:nvSpPr>
        <p:spPr/>
        <p:txBody>
          <a:bodyPr/>
          <a:lstStyle/>
          <a:p>
            <a:fld id="{4B90FFA3-621C-4474-819E-7D955A4AEFAE}" type="datetimeFigureOut">
              <a:rPr lang="en-GB" smtClean="0"/>
              <a:t>11/03/2025</a:t>
            </a:fld>
            <a:endParaRPr lang="en-GB"/>
          </a:p>
        </p:txBody>
      </p:sp>
      <p:sp>
        <p:nvSpPr>
          <p:cNvPr id="6" name="Footer Placeholder 5">
            <a:extLst>
              <a:ext uri="{FF2B5EF4-FFF2-40B4-BE49-F238E27FC236}">
                <a16:creationId xmlns:a16="http://schemas.microsoft.com/office/drawing/2014/main" id="{4D298E4F-9A3B-FB41-299E-E47C66D3C7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ED2F9D-8F10-09F9-D996-2A2B871A962C}"/>
              </a:ext>
            </a:extLst>
          </p:cNvPr>
          <p:cNvSpPr>
            <a:spLocks noGrp="1"/>
          </p:cNvSpPr>
          <p:nvPr>
            <p:ph type="sldNum" sz="quarter" idx="12"/>
          </p:nvPr>
        </p:nvSpPr>
        <p:spPr/>
        <p:txBody>
          <a:bodyPr/>
          <a:lstStyle/>
          <a:p>
            <a:fld id="{B46E2586-D911-4D63-BE2E-4301524FB3C4}" type="slidenum">
              <a:rPr lang="en-GB" smtClean="0"/>
              <a:t>‹#›</a:t>
            </a:fld>
            <a:endParaRPr lang="en-GB"/>
          </a:p>
        </p:txBody>
      </p:sp>
    </p:spTree>
    <p:extLst>
      <p:ext uri="{BB962C8B-B14F-4D97-AF65-F5344CB8AC3E}">
        <p14:creationId xmlns:p14="http://schemas.microsoft.com/office/powerpoint/2010/main" val="1912899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DEFF0-5BC8-2BA4-AB52-FF2ADED420A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D9FD669-B0B0-C907-EA7D-10BAFB654F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10256F3-857D-AE26-97D4-B354EAEAA92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A109569-C4C2-8D3D-5884-3CDA092704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B1B39A3-A6AE-7977-6DDA-4CC9346D32F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BF622C3-128F-74B4-3CBD-BFA4CCA51745}"/>
              </a:ext>
            </a:extLst>
          </p:cNvPr>
          <p:cNvSpPr>
            <a:spLocks noGrp="1"/>
          </p:cNvSpPr>
          <p:nvPr>
            <p:ph type="dt" sz="half" idx="10"/>
          </p:nvPr>
        </p:nvSpPr>
        <p:spPr/>
        <p:txBody>
          <a:bodyPr/>
          <a:lstStyle/>
          <a:p>
            <a:fld id="{4B90FFA3-621C-4474-819E-7D955A4AEFAE}" type="datetimeFigureOut">
              <a:rPr lang="en-GB" smtClean="0"/>
              <a:t>11/03/2025</a:t>
            </a:fld>
            <a:endParaRPr lang="en-GB"/>
          </a:p>
        </p:txBody>
      </p:sp>
      <p:sp>
        <p:nvSpPr>
          <p:cNvPr id="8" name="Footer Placeholder 7">
            <a:extLst>
              <a:ext uri="{FF2B5EF4-FFF2-40B4-BE49-F238E27FC236}">
                <a16:creationId xmlns:a16="http://schemas.microsoft.com/office/drawing/2014/main" id="{7741A759-F04B-E603-347F-C887A7AE7B4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5F4F9B2-0E4E-85B2-D719-17C1DD77AF0C}"/>
              </a:ext>
            </a:extLst>
          </p:cNvPr>
          <p:cNvSpPr>
            <a:spLocks noGrp="1"/>
          </p:cNvSpPr>
          <p:nvPr>
            <p:ph type="sldNum" sz="quarter" idx="12"/>
          </p:nvPr>
        </p:nvSpPr>
        <p:spPr/>
        <p:txBody>
          <a:bodyPr/>
          <a:lstStyle/>
          <a:p>
            <a:fld id="{B46E2586-D911-4D63-BE2E-4301524FB3C4}" type="slidenum">
              <a:rPr lang="en-GB" smtClean="0"/>
              <a:t>‹#›</a:t>
            </a:fld>
            <a:endParaRPr lang="en-GB"/>
          </a:p>
        </p:txBody>
      </p:sp>
    </p:spTree>
    <p:extLst>
      <p:ext uri="{BB962C8B-B14F-4D97-AF65-F5344CB8AC3E}">
        <p14:creationId xmlns:p14="http://schemas.microsoft.com/office/powerpoint/2010/main" val="1375609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0C33A-E86A-D42A-22BB-C1B3218754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CAD198E-2BFE-001E-8AD8-A4AED86C6586}"/>
              </a:ext>
            </a:extLst>
          </p:cNvPr>
          <p:cNvSpPr>
            <a:spLocks noGrp="1"/>
          </p:cNvSpPr>
          <p:nvPr>
            <p:ph type="dt" sz="half" idx="10"/>
          </p:nvPr>
        </p:nvSpPr>
        <p:spPr/>
        <p:txBody>
          <a:bodyPr/>
          <a:lstStyle/>
          <a:p>
            <a:fld id="{4B90FFA3-621C-4474-819E-7D955A4AEFAE}" type="datetimeFigureOut">
              <a:rPr lang="en-GB" smtClean="0"/>
              <a:t>11/03/2025</a:t>
            </a:fld>
            <a:endParaRPr lang="en-GB"/>
          </a:p>
        </p:txBody>
      </p:sp>
      <p:sp>
        <p:nvSpPr>
          <p:cNvPr id="4" name="Footer Placeholder 3">
            <a:extLst>
              <a:ext uri="{FF2B5EF4-FFF2-40B4-BE49-F238E27FC236}">
                <a16:creationId xmlns:a16="http://schemas.microsoft.com/office/drawing/2014/main" id="{C4AB90EA-F3C4-C729-697C-1CF1FB6143C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D61A0A5-C6F3-6277-1E25-B9DB40C87C80}"/>
              </a:ext>
            </a:extLst>
          </p:cNvPr>
          <p:cNvSpPr>
            <a:spLocks noGrp="1"/>
          </p:cNvSpPr>
          <p:nvPr>
            <p:ph type="sldNum" sz="quarter" idx="12"/>
          </p:nvPr>
        </p:nvSpPr>
        <p:spPr/>
        <p:txBody>
          <a:bodyPr/>
          <a:lstStyle/>
          <a:p>
            <a:fld id="{B46E2586-D911-4D63-BE2E-4301524FB3C4}" type="slidenum">
              <a:rPr lang="en-GB" smtClean="0"/>
              <a:t>‹#›</a:t>
            </a:fld>
            <a:endParaRPr lang="en-GB"/>
          </a:p>
        </p:txBody>
      </p:sp>
    </p:spTree>
    <p:extLst>
      <p:ext uri="{BB962C8B-B14F-4D97-AF65-F5344CB8AC3E}">
        <p14:creationId xmlns:p14="http://schemas.microsoft.com/office/powerpoint/2010/main" val="255655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627C76-4EB3-4D0C-E688-1701141B1EDA}"/>
              </a:ext>
            </a:extLst>
          </p:cNvPr>
          <p:cNvSpPr>
            <a:spLocks noGrp="1"/>
          </p:cNvSpPr>
          <p:nvPr>
            <p:ph type="dt" sz="half" idx="10"/>
          </p:nvPr>
        </p:nvSpPr>
        <p:spPr/>
        <p:txBody>
          <a:bodyPr/>
          <a:lstStyle/>
          <a:p>
            <a:fld id="{4B90FFA3-621C-4474-819E-7D955A4AEFAE}" type="datetimeFigureOut">
              <a:rPr lang="en-GB" smtClean="0"/>
              <a:t>11/03/2025</a:t>
            </a:fld>
            <a:endParaRPr lang="en-GB"/>
          </a:p>
        </p:txBody>
      </p:sp>
      <p:sp>
        <p:nvSpPr>
          <p:cNvPr id="3" name="Footer Placeholder 2">
            <a:extLst>
              <a:ext uri="{FF2B5EF4-FFF2-40B4-BE49-F238E27FC236}">
                <a16:creationId xmlns:a16="http://schemas.microsoft.com/office/drawing/2014/main" id="{C6DC6FFE-0F62-EF01-9415-F81F501ABD9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C83A1C8-1358-04F2-56E2-074833256626}"/>
              </a:ext>
            </a:extLst>
          </p:cNvPr>
          <p:cNvSpPr>
            <a:spLocks noGrp="1"/>
          </p:cNvSpPr>
          <p:nvPr>
            <p:ph type="sldNum" sz="quarter" idx="12"/>
          </p:nvPr>
        </p:nvSpPr>
        <p:spPr/>
        <p:txBody>
          <a:bodyPr/>
          <a:lstStyle/>
          <a:p>
            <a:fld id="{B46E2586-D911-4D63-BE2E-4301524FB3C4}" type="slidenum">
              <a:rPr lang="en-GB" smtClean="0"/>
              <a:t>‹#›</a:t>
            </a:fld>
            <a:endParaRPr lang="en-GB"/>
          </a:p>
        </p:txBody>
      </p:sp>
    </p:spTree>
    <p:extLst>
      <p:ext uri="{BB962C8B-B14F-4D97-AF65-F5344CB8AC3E}">
        <p14:creationId xmlns:p14="http://schemas.microsoft.com/office/powerpoint/2010/main" val="1699775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9E833-3F39-557E-70ED-F87F5AF6F1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C2402D5-5801-D61F-57F3-534B0612C9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61CAB08-CFB0-EC66-F764-0EC4D9C55F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702728-5E63-2445-41F5-6C1C7642C8C2}"/>
              </a:ext>
            </a:extLst>
          </p:cNvPr>
          <p:cNvSpPr>
            <a:spLocks noGrp="1"/>
          </p:cNvSpPr>
          <p:nvPr>
            <p:ph type="dt" sz="half" idx="10"/>
          </p:nvPr>
        </p:nvSpPr>
        <p:spPr/>
        <p:txBody>
          <a:bodyPr/>
          <a:lstStyle/>
          <a:p>
            <a:fld id="{4B90FFA3-621C-4474-819E-7D955A4AEFAE}" type="datetimeFigureOut">
              <a:rPr lang="en-GB" smtClean="0"/>
              <a:t>11/03/2025</a:t>
            </a:fld>
            <a:endParaRPr lang="en-GB"/>
          </a:p>
        </p:txBody>
      </p:sp>
      <p:sp>
        <p:nvSpPr>
          <p:cNvPr id="6" name="Footer Placeholder 5">
            <a:extLst>
              <a:ext uri="{FF2B5EF4-FFF2-40B4-BE49-F238E27FC236}">
                <a16:creationId xmlns:a16="http://schemas.microsoft.com/office/drawing/2014/main" id="{C1A72F7A-B22D-F9B8-B0AD-82BC5144F70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D4C116B-B9F8-F012-7418-89F3D72E02F0}"/>
              </a:ext>
            </a:extLst>
          </p:cNvPr>
          <p:cNvSpPr>
            <a:spLocks noGrp="1"/>
          </p:cNvSpPr>
          <p:nvPr>
            <p:ph type="sldNum" sz="quarter" idx="12"/>
          </p:nvPr>
        </p:nvSpPr>
        <p:spPr/>
        <p:txBody>
          <a:bodyPr/>
          <a:lstStyle/>
          <a:p>
            <a:fld id="{B46E2586-D911-4D63-BE2E-4301524FB3C4}" type="slidenum">
              <a:rPr lang="en-GB" smtClean="0"/>
              <a:t>‹#›</a:t>
            </a:fld>
            <a:endParaRPr lang="en-GB"/>
          </a:p>
        </p:txBody>
      </p:sp>
    </p:spTree>
    <p:extLst>
      <p:ext uri="{BB962C8B-B14F-4D97-AF65-F5344CB8AC3E}">
        <p14:creationId xmlns:p14="http://schemas.microsoft.com/office/powerpoint/2010/main" val="3257581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88F8A-C43A-2658-B91D-9A7D75F314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72E4334-2280-7DA0-0BD1-C852DBD370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09AA3B3-697B-1BA7-CD26-CF04A325D1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5BB2A5-A6FD-269C-44E7-CC7F2B7ED86F}"/>
              </a:ext>
            </a:extLst>
          </p:cNvPr>
          <p:cNvSpPr>
            <a:spLocks noGrp="1"/>
          </p:cNvSpPr>
          <p:nvPr>
            <p:ph type="dt" sz="half" idx="10"/>
          </p:nvPr>
        </p:nvSpPr>
        <p:spPr/>
        <p:txBody>
          <a:bodyPr/>
          <a:lstStyle/>
          <a:p>
            <a:fld id="{4B90FFA3-621C-4474-819E-7D955A4AEFAE}" type="datetimeFigureOut">
              <a:rPr lang="en-GB" smtClean="0"/>
              <a:t>11/03/2025</a:t>
            </a:fld>
            <a:endParaRPr lang="en-GB"/>
          </a:p>
        </p:txBody>
      </p:sp>
      <p:sp>
        <p:nvSpPr>
          <p:cNvPr id="6" name="Footer Placeholder 5">
            <a:extLst>
              <a:ext uri="{FF2B5EF4-FFF2-40B4-BE49-F238E27FC236}">
                <a16:creationId xmlns:a16="http://schemas.microsoft.com/office/drawing/2014/main" id="{1040D98C-936E-684A-4517-C68F87A7BBC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089D1AC-044F-786C-D6B5-89D8E7F4C918}"/>
              </a:ext>
            </a:extLst>
          </p:cNvPr>
          <p:cNvSpPr>
            <a:spLocks noGrp="1"/>
          </p:cNvSpPr>
          <p:nvPr>
            <p:ph type="sldNum" sz="quarter" idx="12"/>
          </p:nvPr>
        </p:nvSpPr>
        <p:spPr/>
        <p:txBody>
          <a:bodyPr/>
          <a:lstStyle/>
          <a:p>
            <a:fld id="{B46E2586-D911-4D63-BE2E-4301524FB3C4}" type="slidenum">
              <a:rPr lang="en-GB" smtClean="0"/>
              <a:t>‹#›</a:t>
            </a:fld>
            <a:endParaRPr lang="en-GB"/>
          </a:p>
        </p:txBody>
      </p:sp>
    </p:spTree>
    <p:extLst>
      <p:ext uri="{BB962C8B-B14F-4D97-AF65-F5344CB8AC3E}">
        <p14:creationId xmlns:p14="http://schemas.microsoft.com/office/powerpoint/2010/main" val="3523571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7B7BD0-B430-73AF-30FE-FDA2A26CEF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601C666-4A79-808A-5706-168BD0EE1A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DD0587E-5223-1BA6-6939-A25AF1F942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B90FFA3-621C-4474-819E-7D955A4AEFAE}" type="datetimeFigureOut">
              <a:rPr lang="en-GB" smtClean="0"/>
              <a:t>11/03/2025</a:t>
            </a:fld>
            <a:endParaRPr lang="en-GB"/>
          </a:p>
        </p:txBody>
      </p:sp>
      <p:sp>
        <p:nvSpPr>
          <p:cNvPr id="5" name="Footer Placeholder 4">
            <a:extLst>
              <a:ext uri="{FF2B5EF4-FFF2-40B4-BE49-F238E27FC236}">
                <a16:creationId xmlns:a16="http://schemas.microsoft.com/office/drawing/2014/main" id="{754FA1D2-E33B-4279-EAFE-724E730DF3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F93E7B96-1817-E6C4-2ED1-3DCFB90077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46E2586-D911-4D63-BE2E-4301524FB3C4}" type="slidenum">
              <a:rPr lang="en-GB" smtClean="0"/>
              <a:t>‹#›</a:t>
            </a:fld>
            <a:endParaRPr lang="en-GB"/>
          </a:p>
        </p:txBody>
      </p:sp>
    </p:spTree>
    <p:extLst>
      <p:ext uri="{BB962C8B-B14F-4D97-AF65-F5344CB8AC3E}">
        <p14:creationId xmlns:p14="http://schemas.microsoft.com/office/powerpoint/2010/main" val="11718194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5FBA1-73F9-C63C-7F9F-60D02F423B03}"/>
              </a:ext>
            </a:extLst>
          </p:cNvPr>
          <p:cNvSpPr>
            <a:spLocks noGrp="1"/>
          </p:cNvSpPr>
          <p:nvPr>
            <p:ph type="title"/>
          </p:nvPr>
        </p:nvSpPr>
        <p:spPr>
          <a:xfrm>
            <a:off x="156102" y="58512"/>
            <a:ext cx="5233098" cy="1325563"/>
          </a:xfrm>
        </p:spPr>
        <p:txBody>
          <a:bodyPr/>
          <a:lstStyle/>
          <a:p>
            <a:r>
              <a:rPr lang="en-GB"/>
              <a:t>Year one coaching</a:t>
            </a:r>
          </a:p>
        </p:txBody>
      </p:sp>
      <p:sp>
        <p:nvSpPr>
          <p:cNvPr id="3" name="Footer Placeholder 2">
            <a:extLst>
              <a:ext uri="{FF2B5EF4-FFF2-40B4-BE49-F238E27FC236}">
                <a16:creationId xmlns:a16="http://schemas.microsoft.com/office/drawing/2014/main" id="{7CAC5CCE-BEAD-2EED-E153-36D9FCF3B9D0}"/>
              </a:ext>
            </a:extLst>
          </p:cNvPr>
          <p:cNvSpPr>
            <a:spLocks noGrp="1"/>
          </p:cNvSpPr>
          <p:nvPr>
            <p:ph type="ftr" sz="quarter" idx="10"/>
          </p:nvPr>
        </p:nvSpPr>
        <p:spPr/>
        <p:txBody>
          <a:bodyPr/>
          <a:lstStyle/>
          <a:p>
            <a:r>
              <a:rPr lang="en-US"/>
              <a:t>Approach Social Work – delivered by Frontline</a:t>
            </a:r>
            <a:endParaRPr lang="en-GB"/>
          </a:p>
        </p:txBody>
      </p:sp>
      <p:sp>
        <p:nvSpPr>
          <p:cNvPr id="4" name="Slide Number Placeholder 3">
            <a:extLst>
              <a:ext uri="{FF2B5EF4-FFF2-40B4-BE49-F238E27FC236}">
                <a16:creationId xmlns:a16="http://schemas.microsoft.com/office/drawing/2014/main" id="{628F45D9-91E1-3F2E-5D5D-1F62A38120D2}"/>
              </a:ext>
            </a:extLst>
          </p:cNvPr>
          <p:cNvSpPr>
            <a:spLocks noGrp="1"/>
          </p:cNvSpPr>
          <p:nvPr>
            <p:ph type="sldNum" sz="quarter" idx="11"/>
          </p:nvPr>
        </p:nvSpPr>
        <p:spPr/>
        <p:txBody>
          <a:bodyPr/>
          <a:lstStyle/>
          <a:p>
            <a:fld id="{58416063-A843-4BFD-956D-D0BF7B15CCCC}" type="slidenum">
              <a:rPr lang="en-GB" smtClean="0"/>
              <a:pPr/>
              <a:t>1</a:t>
            </a:fld>
            <a:endParaRPr lang="en-GB"/>
          </a:p>
        </p:txBody>
      </p:sp>
      <p:sp>
        <p:nvSpPr>
          <p:cNvPr id="5" name="Content Placeholder 4">
            <a:extLst>
              <a:ext uri="{FF2B5EF4-FFF2-40B4-BE49-F238E27FC236}">
                <a16:creationId xmlns:a16="http://schemas.microsoft.com/office/drawing/2014/main" id="{15325E15-72F1-D62F-6CF2-875B44CE0F51}"/>
              </a:ext>
            </a:extLst>
          </p:cNvPr>
          <p:cNvSpPr>
            <a:spLocks noGrp="1"/>
          </p:cNvSpPr>
          <p:nvPr>
            <p:ph idx="1"/>
          </p:nvPr>
        </p:nvSpPr>
        <p:spPr>
          <a:xfrm>
            <a:off x="150563" y="1259567"/>
            <a:ext cx="7917379" cy="5301827"/>
          </a:xfrm>
        </p:spPr>
        <p:txBody>
          <a:bodyPr>
            <a:normAutofit/>
          </a:bodyPr>
          <a:lstStyle/>
          <a:p>
            <a:pPr algn="l" rtl="0" fontAlgn="base"/>
            <a:r>
              <a:rPr lang="en-GB" sz="1500" b="1" i="0" u="none" strike="noStrike">
                <a:solidFill>
                  <a:srgbClr val="1F1F3C"/>
                </a:solidFill>
                <a:effectLst/>
                <a:latin typeface="Arial" panose="020B0604020202020204" pitchFamily="34" charset="0"/>
              </a:rPr>
              <a:t>What is coaching? </a:t>
            </a:r>
            <a:r>
              <a:rPr lang="en-US" sz="1500" b="1" i="0">
                <a:solidFill>
                  <a:srgbClr val="000000"/>
                </a:solidFill>
                <a:effectLst/>
                <a:latin typeface="Arial" panose="020B0604020202020204" pitchFamily="34" charset="0"/>
              </a:rPr>
              <a:t>​</a:t>
            </a:r>
            <a:endParaRPr lang="en-US" sz="1500" b="1">
              <a:solidFill>
                <a:srgbClr val="000000"/>
              </a:solidFill>
              <a:latin typeface="Segoe UI" panose="020B0502040204020203" pitchFamily="34" charset="0"/>
            </a:endParaRPr>
          </a:p>
          <a:p>
            <a:pPr marL="0" indent="0" algn="l" rtl="0" fontAlgn="base">
              <a:buNone/>
            </a:pPr>
            <a:r>
              <a:rPr lang="en-GB" sz="1500" b="0" i="0" u="none" strike="noStrike">
                <a:solidFill>
                  <a:srgbClr val="1F1F3C"/>
                </a:solidFill>
                <a:effectLst/>
                <a:latin typeface="Arial" panose="020B0604020202020204" pitchFamily="34" charset="0"/>
              </a:rPr>
              <a:t>Coaching is a structured learning relationship where the person being coached (the coachee) sets the agenda and brings specific goals or challenges where they would like to grow, improve or reflect upon as both a social worker and leader. The coach, through motivational interviewing, active listening and a range of systemic and reflective techniques, helps the individual to increase their self-awareness and reflectivity; assess their development needs; to help identifying and removing any blockers to reach your goals. The coach helps the coachee to consider options and make informed choices in order to achieve sustainable change. At its core for sessions to have maximum impact coachees must be committed and engaged to the process. </a:t>
            </a:r>
            <a:r>
              <a:rPr lang="en-US" sz="1500" b="0" i="0">
                <a:solidFill>
                  <a:srgbClr val="000000"/>
                </a:solidFill>
                <a:effectLst/>
                <a:latin typeface="Arial" panose="020B0604020202020204" pitchFamily="34" charset="0"/>
              </a:rPr>
              <a:t>​</a:t>
            </a:r>
            <a:endParaRPr lang="en-US" sz="1500" b="0" i="0">
              <a:solidFill>
                <a:srgbClr val="000000"/>
              </a:solidFill>
              <a:effectLst/>
              <a:latin typeface="Segoe UI" panose="020B0502040204020203" pitchFamily="34" charset="0"/>
            </a:endParaRPr>
          </a:p>
          <a:p>
            <a:pPr algn="l" rtl="0" fontAlgn="base"/>
            <a:r>
              <a:rPr lang="en-GB" sz="1500" b="1" i="0" u="none" strike="noStrike">
                <a:solidFill>
                  <a:srgbClr val="1F1F3C"/>
                </a:solidFill>
                <a:effectLst/>
                <a:latin typeface="Arial" panose="020B0604020202020204" pitchFamily="34" charset="0"/>
              </a:rPr>
              <a:t>Coaching in a social work context </a:t>
            </a:r>
            <a:r>
              <a:rPr lang="en-US" sz="1500" b="1" i="0">
                <a:solidFill>
                  <a:srgbClr val="000000"/>
                </a:solidFill>
                <a:effectLst/>
                <a:latin typeface="Arial" panose="020B0604020202020204" pitchFamily="34" charset="0"/>
              </a:rPr>
              <a:t>​</a:t>
            </a:r>
            <a:endParaRPr lang="en-US" sz="1500" b="1" i="0">
              <a:solidFill>
                <a:srgbClr val="000000"/>
              </a:solidFill>
              <a:effectLst/>
              <a:latin typeface="Segoe UI" panose="020B0502040204020203" pitchFamily="34" charset="0"/>
            </a:endParaRPr>
          </a:p>
          <a:p>
            <a:pPr marL="0" indent="0" algn="l" rtl="0" fontAlgn="base">
              <a:buNone/>
            </a:pPr>
            <a:r>
              <a:rPr lang="en-GB" sz="1500" b="0" i="0" u="none" strike="noStrike">
                <a:solidFill>
                  <a:srgbClr val="1F1F3C"/>
                </a:solidFill>
                <a:effectLst/>
                <a:latin typeface="Arial" panose="020B0604020202020204" pitchFamily="34" charset="0"/>
              </a:rPr>
              <a:t>Coaching has been identified as way to meet the emotional and developmental needs of social workers by enabling reflection. Working in a relationship-based way requires an ability to reflect on self, awareness of one's responses and feelings to situations as well as insight into how one’s own familial, emotional histories constructs an understanding of the “other” and contributes to specific interpersonal dynamics. Reflection is also essential for managing the emotionally charged nature of the work and the challenges that it brings. Finally, reflection is key to the achievement of academic and professional goals. </a:t>
            </a:r>
            <a:r>
              <a:rPr lang="en-GB" sz="1500" b="0" i="0">
                <a:solidFill>
                  <a:srgbClr val="000000"/>
                </a:solidFill>
                <a:effectLst/>
                <a:latin typeface="Arial" panose="020B0604020202020204" pitchFamily="34" charset="0"/>
              </a:rPr>
              <a:t>​</a:t>
            </a:r>
            <a:endParaRPr lang="en-GB" sz="1500" b="0" i="0">
              <a:solidFill>
                <a:srgbClr val="000000"/>
              </a:solidFill>
              <a:effectLst/>
              <a:latin typeface="Segoe UI" panose="020B0502040204020203" pitchFamily="34" charset="0"/>
            </a:endParaRPr>
          </a:p>
          <a:p>
            <a:pPr marL="0" indent="0" algn="l" rtl="0" fontAlgn="base">
              <a:buNone/>
            </a:pPr>
            <a:endParaRPr lang="en-GB" sz="100" b="1" i="0" u="none" strike="noStrike">
              <a:solidFill>
                <a:srgbClr val="1F1F3C"/>
              </a:solidFill>
              <a:effectLst/>
              <a:latin typeface="Arial" panose="020B0604020202020204" pitchFamily="34" charset="0"/>
            </a:endParaRPr>
          </a:p>
          <a:p>
            <a:pPr marL="0" indent="0" algn="l" rtl="0" fontAlgn="base">
              <a:buNone/>
            </a:pPr>
            <a:r>
              <a:rPr lang="en-GB" sz="1500" b="1" i="0" u="none" strike="noStrike">
                <a:solidFill>
                  <a:srgbClr val="1F1F3C"/>
                </a:solidFill>
                <a:effectLst/>
                <a:latin typeface="Arial" panose="020B0604020202020204" pitchFamily="34" charset="0"/>
              </a:rPr>
              <a:t>Coaching differs from the support of your CSW or Practice Tutor as it is a completely confidential space to reflect and talk with an independent person outside of Frontline, where you set the agenda. </a:t>
            </a:r>
            <a:r>
              <a:rPr lang="en-US" sz="1500" b="0" i="0">
                <a:solidFill>
                  <a:srgbClr val="000000"/>
                </a:solidFill>
                <a:effectLst/>
                <a:latin typeface="Arial" panose="020B0604020202020204" pitchFamily="34" charset="0"/>
              </a:rPr>
              <a:t>​</a:t>
            </a:r>
            <a:endParaRPr lang="en-US" sz="1500" b="0" i="0">
              <a:solidFill>
                <a:srgbClr val="000000"/>
              </a:solidFill>
              <a:effectLst/>
              <a:latin typeface="Segoe UI" panose="020B0502040204020203" pitchFamily="34" charset="0"/>
            </a:endParaRPr>
          </a:p>
          <a:p>
            <a:pPr marL="0" indent="0" algn="l" rtl="0" fontAlgn="base">
              <a:buNone/>
            </a:pPr>
            <a:endParaRPr lang="en-GB" b="0" i="0">
              <a:solidFill>
                <a:srgbClr val="000000"/>
              </a:solidFill>
              <a:effectLst/>
              <a:highlight>
                <a:srgbClr val="F5F5F5"/>
              </a:highlight>
              <a:latin typeface="Segoe UI" panose="020B0502040204020203" pitchFamily="34" charset="0"/>
            </a:endParaRPr>
          </a:p>
        </p:txBody>
      </p:sp>
      <p:grpSp>
        <p:nvGrpSpPr>
          <p:cNvPr id="13" name="Group 12">
            <a:extLst>
              <a:ext uri="{FF2B5EF4-FFF2-40B4-BE49-F238E27FC236}">
                <a16:creationId xmlns:a16="http://schemas.microsoft.com/office/drawing/2014/main" id="{D26CA9D3-F6EE-4301-AE68-6BD22E623F42}"/>
              </a:ext>
            </a:extLst>
          </p:cNvPr>
          <p:cNvGrpSpPr/>
          <p:nvPr/>
        </p:nvGrpSpPr>
        <p:grpSpPr>
          <a:xfrm>
            <a:off x="10225545" y="288980"/>
            <a:ext cx="1966455" cy="1400228"/>
            <a:chOff x="9303470" y="653600"/>
            <a:chExt cx="1844478" cy="1400228"/>
          </a:xfrm>
        </p:grpSpPr>
        <p:pic>
          <p:nvPicPr>
            <p:cNvPr id="35" name="Picture 34">
              <a:extLst>
                <a:ext uri="{FF2B5EF4-FFF2-40B4-BE49-F238E27FC236}">
                  <a16:creationId xmlns:a16="http://schemas.microsoft.com/office/drawing/2014/main" id="{69E7A277-0BB3-42B6-9B09-8BCCDE1AAD55}"/>
                </a:ext>
              </a:extLst>
            </p:cNvPr>
            <p:cNvPicPr>
              <a:picLocks noChangeAspect="1"/>
            </p:cNvPicPr>
            <p:nvPr/>
          </p:nvPicPr>
          <p:blipFill>
            <a:blip r:embed="rId2"/>
            <a:stretch>
              <a:fillRect/>
            </a:stretch>
          </p:blipFill>
          <p:spPr>
            <a:xfrm>
              <a:off x="9373004" y="653600"/>
              <a:ext cx="1152146" cy="1152146"/>
            </a:xfrm>
            <a:prstGeom prst="rect">
              <a:avLst/>
            </a:prstGeom>
          </p:spPr>
        </p:pic>
        <p:sp>
          <p:nvSpPr>
            <p:cNvPr id="36" name="TextBox 33">
              <a:extLst>
                <a:ext uri="{FF2B5EF4-FFF2-40B4-BE49-F238E27FC236}">
                  <a16:creationId xmlns:a16="http://schemas.microsoft.com/office/drawing/2014/main" id="{2A4BCAD5-9FBF-4AFC-B974-EA3D7B022778}"/>
                </a:ext>
              </a:extLst>
            </p:cNvPr>
            <p:cNvSpPr txBox="1"/>
            <p:nvPr/>
          </p:nvSpPr>
          <p:spPr>
            <a:xfrm flipH="1">
              <a:off x="9303470" y="1684496"/>
              <a:ext cx="1844478"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Confidence</a:t>
              </a:r>
            </a:p>
          </p:txBody>
        </p:sp>
      </p:grpSp>
      <p:grpSp>
        <p:nvGrpSpPr>
          <p:cNvPr id="14" name="Group 13">
            <a:extLst>
              <a:ext uri="{FF2B5EF4-FFF2-40B4-BE49-F238E27FC236}">
                <a16:creationId xmlns:a16="http://schemas.microsoft.com/office/drawing/2014/main" id="{6D68092F-3FF7-4BBC-A57A-CA270B38A8CF}"/>
              </a:ext>
            </a:extLst>
          </p:cNvPr>
          <p:cNvGrpSpPr/>
          <p:nvPr/>
        </p:nvGrpSpPr>
        <p:grpSpPr>
          <a:xfrm>
            <a:off x="8168583" y="1667544"/>
            <a:ext cx="2475125" cy="1439007"/>
            <a:chOff x="6736656" y="1811815"/>
            <a:chExt cx="2475125" cy="1439007"/>
          </a:xfrm>
        </p:grpSpPr>
        <p:pic>
          <p:nvPicPr>
            <p:cNvPr id="33" name="Picture 32">
              <a:extLst>
                <a:ext uri="{FF2B5EF4-FFF2-40B4-BE49-F238E27FC236}">
                  <a16:creationId xmlns:a16="http://schemas.microsoft.com/office/drawing/2014/main" id="{C791954D-3C2A-4B9E-95D7-6D4E3A1D43AF}"/>
                </a:ext>
              </a:extLst>
            </p:cNvPr>
            <p:cNvPicPr>
              <a:picLocks noChangeAspect="1"/>
            </p:cNvPicPr>
            <p:nvPr/>
          </p:nvPicPr>
          <p:blipFill>
            <a:blip r:embed="rId3"/>
            <a:stretch>
              <a:fillRect/>
            </a:stretch>
          </p:blipFill>
          <p:spPr>
            <a:xfrm>
              <a:off x="7285927" y="1811815"/>
              <a:ext cx="1152146" cy="1152146"/>
            </a:xfrm>
            <a:prstGeom prst="rect">
              <a:avLst/>
            </a:prstGeom>
          </p:spPr>
        </p:pic>
        <p:sp>
          <p:nvSpPr>
            <p:cNvPr id="34" name="TextBox 34">
              <a:extLst>
                <a:ext uri="{FF2B5EF4-FFF2-40B4-BE49-F238E27FC236}">
                  <a16:creationId xmlns:a16="http://schemas.microsoft.com/office/drawing/2014/main" id="{70C5FFBE-36C1-4ADE-94C7-0FD66661A428}"/>
                </a:ext>
              </a:extLst>
            </p:cNvPr>
            <p:cNvSpPr txBox="1"/>
            <p:nvPr/>
          </p:nvSpPr>
          <p:spPr>
            <a:xfrm flipH="1">
              <a:off x="6736656" y="2881490"/>
              <a:ext cx="2475125"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Stress and anxiety</a:t>
              </a:r>
            </a:p>
          </p:txBody>
        </p:sp>
      </p:grpSp>
      <p:grpSp>
        <p:nvGrpSpPr>
          <p:cNvPr id="15" name="Group 14">
            <a:extLst>
              <a:ext uri="{FF2B5EF4-FFF2-40B4-BE49-F238E27FC236}">
                <a16:creationId xmlns:a16="http://schemas.microsoft.com/office/drawing/2014/main" id="{04241051-EFF7-41EB-96CD-DECFE424FE64}"/>
              </a:ext>
            </a:extLst>
          </p:cNvPr>
          <p:cNvGrpSpPr/>
          <p:nvPr/>
        </p:nvGrpSpPr>
        <p:grpSpPr>
          <a:xfrm>
            <a:off x="8409990" y="3033629"/>
            <a:ext cx="1844478" cy="1884561"/>
            <a:chOff x="6638527" y="3402368"/>
            <a:chExt cx="1844478" cy="1710086"/>
          </a:xfrm>
        </p:grpSpPr>
        <p:pic>
          <p:nvPicPr>
            <p:cNvPr id="31" name="Picture 30">
              <a:extLst>
                <a:ext uri="{FF2B5EF4-FFF2-40B4-BE49-F238E27FC236}">
                  <a16:creationId xmlns:a16="http://schemas.microsoft.com/office/drawing/2014/main" id="{B9B15FAE-F464-4E49-A386-E83F98711186}"/>
                </a:ext>
              </a:extLst>
            </p:cNvPr>
            <p:cNvPicPr>
              <a:picLocks noChangeAspect="1"/>
            </p:cNvPicPr>
            <p:nvPr/>
          </p:nvPicPr>
          <p:blipFill>
            <a:blip r:embed="rId4"/>
            <a:stretch>
              <a:fillRect/>
            </a:stretch>
          </p:blipFill>
          <p:spPr>
            <a:xfrm>
              <a:off x="6822073" y="3402368"/>
              <a:ext cx="1152146" cy="1152146"/>
            </a:xfrm>
            <a:prstGeom prst="rect">
              <a:avLst/>
            </a:prstGeom>
          </p:spPr>
        </p:pic>
        <p:sp>
          <p:nvSpPr>
            <p:cNvPr id="32" name="TextBox 35">
              <a:extLst>
                <a:ext uri="{FF2B5EF4-FFF2-40B4-BE49-F238E27FC236}">
                  <a16:creationId xmlns:a16="http://schemas.microsoft.com/office/drawing/2014/main" id="{69DEDD16-83E8-416F-AA18-28906A845DD1}"/>
                </a:ext>
              </a:extLst>
            </p:cNvPr>
            <p:cNvSpPr txBox="1"/>
            <p:nvPr/>
          </p:nvSpPr>
          <p:spPr>
            <a:xfrm flipH="1">
              <a:off x="6638527" y="4466123"/>
              <a:ext cx="1844478" cy="64633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Meeting PCF requirements</a:t>
              </a:r>
            </a:p>
          </p:txBody>
        </p:sp>
      </p:grpSp>
      <p:grpSp>
        <p:nvGrpSpPr>
          <p:cNvPr id="16" name="Group 15">
            <a:extLst>
              <a:ext uri="{FF2B5EF4-FFF2-40B4-BE49-F238E27FC236}">
                <a16:creationId xmlns:a16="http://schemas.microsoft.com/office/drawing/2014/main" id="{E96C580F-1808-4A9F-BACA-448842F4587A}"/>
              </a:ext>
            </a:extLst>
          </p:cNvPr>
          <p:cNvGrpSpPr/>
          <p:nvPr/>
        </p:nvGrpSpPr>
        <p:grpSpPr>
          <a:xfrm>
            <a:off x="8301888" y="4841097"/>
            <a:ext cx="1844478" cy="1460185"/>
            <a:chOff x="6634236" y="4998990"/>
            <a:chExt cx="1844478" cy="1460185"/>
          </a:xfrm>
        </p:grpSpPr>
        <p:pic>
          <p:nvPicPr>
            <p:cNvPr id="29" name="Picture 28">
              <a:extLst>
                <a:ext uri="{FF2B5EF4-FFF2-40B4-BE49-F238E27FC236}">
                  <a16:creationId xmlns:a16="http://schemas.microsoft.com/office/drawing/2014/main" id="{99C639D4-965B-4358-BC9E-9A81EFB4A038}"/>
                </a:ext>
              </a:extLst>
            </p:cNvPr>
            <p:cNvPicPr>
              <a:picLocks noChangeAspect="1"/>
            </p:cNvPicPr>
            <p:nvPr/>
          </p:nvPicPr>
          <p:blipFill>
            <a:blip r:embed="rId5"/>
            <a:stretch>
              <a:fillRect/>
            </a:stretch>
          </p:blipFill>
          <p:spPr>
            <a:xfrm>
              <a:off x="6977837" y="4998990"/>
              <a:ext cx="1152146" cy="1152146"/>
            </a:xfrm>
            <a:prstGeom prst="rect">
              <a:avLst/>
            </a:prstGeom>
          </p:spPr>
        </p:pic>
        <p:sp>
          <p:nvSpPr>
            <p:cNvPr id="30" name="TextBox 36">
              <a:extLst>
                <a:ext uri="{FF2B5EF4-FFF2-40B4-BE49-F238E27FC236}">
                  <a16:creationId xmlns:a16="http://schemas.microsoft.com/office/drawing/2014/main" id="{D412202E-040F-454C-8229-D4D0917A27C9}"/>
                </a:ext>
              </a:extLst>
            </p:cNvPr>
            <p:cNvSpPr txBox="1"/>
            <p:nvPr/>
          </p:nvSpPr>
          <p:spPr>
            <a:xfrm flipH="1">
              <a:off x="6634236" y="6089843"/>
              <a:ext cx="1844478"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Academic work</a:t>
              </a:r>
            </a:p>
          </p:txBody>
        </p:sp>
      </p:grpSp>
      <p:grpSp>
        <p:nvGrpSpPr>
          <p:cNvPr id="17" name="Group 16">
            <a:extLst>
              <a:ext uri="{FF2B5EF4-FFF2-40B4-BE49-F238E27FC236}">
                <a16:creationId xmlns:a16="http://schemas.microsoft.com/office/drawing/2014/main" id="{85DD15C3-50BC-4D32-ABD8-1F67477DE75B}"/>
              </a:ext>
            </a:extLst>
          </p:cNvPr>
          <p:cNvGrpSpPr/>
          <p:nvPr/>
        </p:nvGrpSpPr>
        <p:grpSpPr>
          <a:xfrm>
            <a:off x="10383095" y="1693041"/>
            <a:ext cx="1419139" cy="1735959"/>
            <a:chOff x="9269180" y="4998990"/>
            <a:chExt cx="1419139" cy="1735959"/>
          </a:xfrm>
        </p:grpSpPr>
        <p:pic>
          <p:nvPicPr>
            <p:cNvPr id="27" name="Picture 26">
              <a:extLst>
                <a:ext uri="{FF2B5EF4-FFF2-40B4-BE49-F238E27FC236}">
                  <a16:creationId xmlns:a16="http://schemas.microsoft.com/office/drawing/2014/main" id="{85DE8A89-F93D-4D41-BCE7-6D547F036A7F}"/>
                </a:ext>
              </a:extLst>
            </p:cNvPr>
            <p:cNvPicPr>
              <a:picLocks noChangeAspect="1"/>
            </p:cNvPicPr>
            <p:nvPr/>
          </p:nvPicPr>
          <p:blipFill>
            <a:blip r:embed="rId6"/>
            <a:stretch>
              <a:fillRect/>
            </a:stretch>
          </p:blipFill>
          <p:spPr>
            <a:xfrm>
              <a:off x="9373004" y="4998990"/>
              <a:ext cx="1152146" cy="1153670"/>
            </a:xfrm>
            <a:prstGeom prst="rect">
              <a:avLst/>
            </a:prstGeom>
          </p:spPr>
        </p:pic>
        <p:sp>
          <p:nvSpPr>
            <p:cNvPr id="28" name="TextBox 37">
              <a:extLst>
                <a:ext uri="{FF2B5EF4-FFF2-40B4-BE49-F238E27FC236}">
                  <a16:creationId xmlns:a16="http://schemas.microsoft.com/office/drawing/2014/main" id="{E1048A97-AFE4-4D79-9BCA-C96CA73884A7}"/>
                </a:ext>
              </a:extLst>
            </p:cNvPr>
            <p:cNvSpPr txBox="1"/>
            <p:nvPr/>
          </p:nvSpPr>
          <p:spPr>
            <a:xfrm flipH="1">
              <a:off x="9269180" y="6088618"/>
              <a:ext cx="1419139" cy="64633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Work/home life balance</a:t>
              </a:r>
            </a:p>
          </p:txBody>
        </p:sp>
      </p:grpSp>
      <p:grpSp>
        <p:nvGrpSpPr>
          <p:cNvPr id="18" name="Group 17">
            <a:extLst>
              <a:ext uri="{FF2B5EF4-FFF2-40B4-BE49-F238E27FC236}">
                <a16:creationId xmlns:a16="http://schemas.microsoft.com/office/drawing/2014/main" id="{CECF9B4F-054B-4A82-ADBE-B413B037ED2F}"/>
              </a:ext>
            </a:extLst>
          </p:cNvPr>
          <p:cNvGrpSpPr/>
          <p:nvPr/>
        </p:nvGrpSpPr>
        <p:grpSpPr>
          <a:xfrm>
            <a:off x="10286533" y="4840662"/>
            <a:ext cx="1844478" cy="1275954"/>
            <a:chOff x="7131584" y="469061"/>
            <a:chExt cx="1844478" cy="1275954"/>
          </a:xfrm>
        </p:grpSpPr>
        <p:pic>
          <p:nvPicPr>
            <p:cNvPr id="25" name="Graphic 32" descr="Teacher">
              <a:extLst>
                <a:ext uri="{FF2B5EF4-FFF2-40B4-BE49-F238E27FC236}">
                  <a16:creationId xmlns:a16="http://schemas.microsoft.com/office/drawing/2014/main" id="{D781C2F9-F051-427B-ADC7-3169C50FDAA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355500" y="469061"/>
              <a:ext cx="1080587" cy="1083755"/>
            </a:xfrm>
            <a:prstGeom prst="rect">
              <a:avLst/>
            </a:prstGeom>
          </p:spPr>
        </p:pic>
        <p:sp>
          <p:nvSpPr>
            <p:cNvPr id="26" name="TextBox 39">
              <a:extLst>
                <a:ext uri="{FF2B5EF4-FFF2-40B4-BE49-F238E27FC236}">
                  <a16:creationId xmlns:a16="http://schemas.microsoft.com/office/drawing/2014/main" id="{81AFE7AD-F591-4FDB-B428-67DEB22C8802}"/>
                </a:ext>
              </a:extLst>
            </p:cNvPr>
            <p:cNvSpPr txBox="1"/>
            <p:nvPr/>
          </p:nvSpPr>
          <p:spPr>
            <a:xfrm flipH="1">
              <a:off x="7131584" y="1375683"/>
              <a:ext cx="1844478"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Learning needs</a:t>
              </a:r>
            </a:p>
          </p:txBody>
        </p:sp>
      </p:grpSp>
      <p:grpSp>
        <p:nvGrpSpPr>
          <p:cNvPr id="19" name="Group 18">
            <a:extLst>
              <a:ext uri="{FF2B5EF4-FFF2-40B4-BE49-F238E27FC236}">
                <a16:creationId xmlns:a16="http://schemas.microsoft.com/office/drawing/2014/main" id="{FBE207D7-6274-422D-8F30-A10A69437878}"/>
              </a:ext>
            </a:extLst>
          </p:cNvPr>
          <p:cNvGrpSpPr/>
          <p:nvPr/>
        </p:nvGrpSpPr>
        <p:grpSpPr>
          <a:xfrm>
            <a:off x="8553265" y="221153"/>
            <a:ext cx="1261089" cy="1434989"/>
            <a:chOff x="10525150" y="2086052"/>
            <a:chExt cx="1261089" cy="1434989"/>
          </a:xfrm>
        </p:grpSpPr>
        <p:sp>
          <p:nvSpPr>
            <p:cNvPr id="23" name="TextBox 41">
              <a:extLst>
                <a:ext uri="{FF2B5EF4-FFF2-40B4-BE49-F238E27FC236}">
                  <a16:creationId xmlns:a16="http://schemas.microsoft.com/office/drawing/2014/main" id="{D6EDEEFB-88BF-49BB-933A-BA164DD07BC9}"/>
                </a:ext>
              </a:extLst>
            </p:cNvPr>
            <p:cNvSpPr txBox="1"/>
            <p:nvPr/>
          </p:nvSpPr>
          <p:spPr>
            <a:xfrm flipH="1">
              <a:off x="10525150" y="3151709"/>
              <a:ext cx="1261089"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Resilience</a:t>
              </a:r>
            </a:p>
          </p:txBody>
        </p:sp>
        <p:pic>
          <p:nvPicPr>
            <p:cNvPr id="24" name="Picture 23">
              <a:extLst>
                <a:ext uri="{FF2B5EF4-FFF2-40B4-BE49-F238E27FC236}">
                  <a16:creationId xmlns:a16="http://schemas.microsoft.com/office/drawing/2014/main" id="{2B891A2B-B0E4-4B1A-9DC8-86F1DFDBE8A2}"/>
                </a:ext>
              </a:extLst>
            </p:cNvPr>
            <p:cNvPicPr>
              <a:picLocks noChangeAspect="1"/>
            </p:cNvPicPr>
            <p:nvPr/>
          </p:nvPicPr>
          <p:blipFill>
            <a:blip r:embed="rId9"/>
            <a:stretch>
              <a:fillRect/>
            </a:stretch>
          </p:blipFill>
          <p:spPr>
            <a:xfrm>
              <a:off x="10593124" y="2086052"/>
              <a:ext cx="1152146" cy="1152146"/>
            </a:xfrm>
            <a:prstGeom prst="rect">
              <a:avLst/>
            </a:prstGeom>
          </p:spPr>
        </p:pic>
      </p:grpSp>
      <p:grpSp>
        <p:nvGrpSpPr>
          <p:cNvPr id="20" name="Group 19">
            <a:extLst>
              <a:ext uri="{FF2B5EF4-FFF2-40B4-BE49-F238E27FC236}">
                <a16:creationId xmlns:a16="http://schemas.microsoft.com/office/drawing/2014/main" id="{DFBCE2E2-5E96-48A6-875A-479047DC38A9}"/>
              </a:ext>
            </a:extLst>
          </p:cNvPr>
          <p:cNvGrpSpPr/>
          <p:nvPr/>
        </p:nvGrpSpPr>
        <p:grpSpPr>
          <a:xfrm>
            <a:off x="10097297" y="3359433"/>
            <a:ext cx="2094703" cy="1451174"/>
            <a:chOff x="8939329" y="3324209"/>
            <a:chExt cx="2094703" cy="1451174"/>
          </a:xfrm>
        </p:grpSpPr>
        <p:sp>
          <p:nvSpPr>
            <p:cNvPr id="21" name="TextBox 40">
              <a:extLst>
                <a:ext uri="{FF2B5EF4-FFF2-40B4-BE49-F238E27FC236}">
                  <a16:creationId xmlns:a16="http://schemas.microsoft.com/office/drawing/2014/main" id="{8A0E3C3A-A4A6-43DB-845F-CAF5A8451470}"/>
                </a:ext>
              </a:extLst>
            </p:cNvPr>
            <p:cNvSpPr txBox="1"/>
            <p:nvPr/>
          </p:nvSpPr>
          <p:spPr>
            <a:xfrm flipH="1">
              <a:off x="8939329" y="4406051"/>
              <a:ext cx="2094703"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Time management</a:t>
              </a:r>
            </a:p>
          </p:txBody>
        </p:sp>
        <p:pic>
          <p:nvPicPr>
            <p:cNvPr id="22" name="Graphic 47" descr="Alarm clock">
              <a:extLst>
                <a:ext uri="{FF2B5EF4-FFF2-40B4-BE49-F238E27FC236}">
                  <a16:creationId xmlns:a16="http://schemas.microsoft.com/office/drawing/2014/main" id="{B0E755D4-9AEB-4C10-A751-C62C9FAC9C26}"/>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9303470" y="3324209"/>
              <a:ext cx="1261088" cy="1261088"/>
            </a:xfrm>
            <a:prstGeom prst="rect">
              <a:avLst/>
            </a:prstGeom>
          </p:spPr>
        </p:pic>
      </p:grpSp>
    </p:spTree>
    <p:extLst>
      <p:ext uri="{BB962C8B-B14F-4D97-AF65-F5344CB8AC3E}">
        <p14:creationId xmlns:p14="http://schemas.microsoft.com/office/powerpoint/2010/main" val="2352111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5FBA1-73F9-C63C-7F9F-60D02F423B03}"/>
              </a:ext>
            </a:extLst>
          </p:cNvPr>
          <p:cNvSpPr>
            <a:spLocks noGrp="1"/>
          </p:cNvSpPr>
          <p:nvPr>
            <p:ph type="title"/>
          </p:nvPr>
        </p:nvSpPr>
        <p:spPr>
          <a:xfrm>
            <a:off x="156102" y="58512"/>
            <a:ext cx="5233098" cy="1325563"/>
          </a:xfrm>
        </p:spPr>
        <p:txBody>
          <a:bodyPr/>
          <a:lstStyle/>
          <a:p>
            <a:r>
              <a:rPr lang="en-GB"/>
              <a:t>The process</a:t>
            </a:r>
          </a:p>
        </p:txBody>
      </p:sp>
      <p:sp>
        <p:nvSpPr>
          <p:cNvPr id="3" name="Footer Placeholder 2">
            <a:extLst>
              <a:ext uri="{FF2B5EF4-FFF2-40B4-BE49-F238E27FC236}">
                <a16:creationId xmlns:a16="http://schemas.microsoft.com/office/drawing/2014/main" id="{7CAC5CCE-BEAD-2EED-E153-36D9FCF3B9D0}"/>
              </a:ext>
            </a:extLst>
          </p:cNvPr>
          <p:cNvSpPr>
            <a:spLocks noGrp="1"/>
          </p:cNvSpPr>
          <p:nvPr>
            <p:ph type="ftr" sz="quarter" idx="10"/>
          </p:nvPr>
        </p:nvSpPr>
        <p:spPr/>
        <p:txBody>
          <a:bodyPr/>
          <a:lstStyle/>
          <a:p>
            <a:r>
              <a:rPr lang="en-US"/>
              <a:t>Approach Social Work – delivered by Frontline</a:t>
            </a:r>
            <a:endParaRPr lang="en-GB"/>
          </a:p>
        </p:txBody>
      </p:sp>
      <p:sp>
        <p:nvSpPr>
          <p:cNvPr id="4" name="Slide Number Placeholder 3">
            <a:extLst>
              <a:ext uri="{FF2B5EF4-FFF2-40B4-BE49-F238E27FC236}">
                <a16:creationId xmlns:a16="http://schemas.microsoft.com/office/drawing/2014/main" id="{628F45D9-91E1-3F2E-5D5D-1F62A38120D2}"/>
              </a:ext>
            </a:extLst>
          </p:cNvPr>
          <p:cNvSpPr>
            <a:spLocks noGrp="1"/>
          </p:cNvSpPr>
          <p:nvPr>
            <p:ph type="sldNum" sz="quarter" idx="11"/>
          </p:nvPr>
        </p:nvSpPr>
        <p:spPr/>
        <p:txBody>
          <a:bodyPr/>
          <a:lstStyle/>
          <a:p>
            <a:fld id="{58416063-A843-4BFD-956D-D0BF7B15CCCC}" type="slidenum">
              <a:rPr lang="en-GB" smtClean="0"/>
              <a:pPr/>
              <a:t>2</a:t>
            </a:fld>
            <a:endParaRPr lang="en-GB"/>
          </a:p>
        </p:txBody>
      </p:sp>
      <p:sp>
        <p:nvSpPr>
          <p:cNvPr id="5" name="Content Placeholder 4">
            <a:extLst>
              <a:ext uri="{FF2B5EF4-FFF2-40B4-BE49-F238E27FC236}">
                <a16:creationId xmlns:a16="http://schemas.microsoft.com/office/drawing/2014/main" id="{15325E15-72F1-D62F-6CF2-875B44CE0F51}"/>
              </a:ext>
            </a:extLst>
          </p:cNvPr>
          <p:cNvSpPr>
            <a:spLocks noGrp="1"/>
          </p:cNvSpPr>
          <p:nvPr>
            <p:ph idx="1"/>
          </p:nvPr>
        </p:nvSpPr>
        <p:spPr>
          <a:xfrm>
            <a:off x="0" y="1344494"/>
            <a:ext cx="3976653" cy="5301827"/>
          </a:xfrm>
        </p:spPr>
        <p:txBody>
          <a:bodyPr>
            <a:normAutofit/>
          </a:bodyPr>
          <a:lstStyle/>
          <a:p>
            <a:pPr algn="l" rtl="0" fontAlgn="base"/>
            <a:r>
              <a:rPr lang="en-GB" sz="1800" b="0" i="0" u="none" strike="noStrike">
                <a:solidFill>
                  <a:srgbClr val="1F1F3C"/>
                </a:solidFill>
                <a:effectLst/>
                <a:latin typeface="Arial" panose="020B0604020202020204" pitchFamily="34" charset="0"/>
              </a:rPr>
              <a:t>If you and your Practice Tutor agree that coaching may be of benefit to you, then the Practice Tutor will make a referral to the coaching team. The contents of this referral will be discussed and agreed upon between you and will be used by the coaching team to match you with a coach. </a:t>
            </a:r>
            <a:r>
              <a:rPr lang="en-US" sz="1800" b="0" i="0">
                <a:solidFill>
                  <a:srgbClr val="000000"/>
                </a:solidFill>
                <a:effectLst/>
                <a:latin typeface="Arial" panose="020B0604020202020204" pitchFamily="34" charset="0"/>
              </a:rPr>
              <a:t>​</a:t>
            </a:r>
            <a:endParaRPr lang="en-GB" b="0" i="0">
              <a:solidFill>
                <a:srgbClr val="000000"/>
              </a:solidFill>
              <a:effectLst/>
              <a:latin typeface="Segoe UI" panose="020B0502040204020203" pitchFamily="34" charset="0"/>
            </a:endParaRPr>
          </a:p>
          <a:p>
            <a:pPr algn="l" rtl="0" fontAlgn="base"/>
            <a:r>
              <a:rPr lang="en-GB" sz="1800" b="0" i="0" u="none" strike="noStrike">
                <a:solidFill>
                  <a:srgbClr val="1F1F3C"/>
                </a:solidFill>
                <a:effectLst/>
                <a:latin typeface="Arial" panose="020B0604020202020204" pitchFamily="34" charset="0"/>
              </a:rPr>
              <a:t>If there is anything that you would like us to take into account when matching you please flag this on the form. For example, if you would prefer to work with a coach who is from a racialised minority background or a coach who has experience of working with coachees who are neurodiverse. </a:t>
            </a:r>
            <a:r>
              <a:rPr lang="en-GB" sz="1800" b="0" i="0">
                <a:solidFill>
                  <a:srgbClr val="000000"/>
                </a:solidFill>
                <a:effectLst/>
                <a:latin typeface="Arial" panose="020B0604020202020204" pitchFamily="34" charset="0"/>
              </a:rPr>
              <a:t>​</a:t>
            </a:r>
            <a:endParaRPr lang="en-GB" b="0" i="0">
              <a:solidFill>
                <a:srgbClr val="000000"/>
              </a:solidFill>
              <a:effectLst/>
              <a:latin typeface="Segoe UI" panose="020B0502040204020203" pitchFamily="34" charset="0"/>
            </a:endParaRPr>
          </a:p>
        </p:txBody>
      </p:sp>
      <p:grpSp>
        <p:nvGrpSpPr>
          <p:cNvPr id="7" name="Group 6">
            <a:extLst>
              <a:ext uri="{FF2B5EF4-FFF2-40B4-BE49-F238E27FC236}">
                <a16:creationId xmlns:a16="http://schemas.microsoft.com/office/drawing/2014/main" id="{B3843201-1458-401B-9C89-88CD13EBE36D}"/>
              </a:ext>
            </a:extLst>
          </p:cNvPr>
          <p:cNvGrpSpPr/>
          <p:nvPr/>
        </p:nvGrpSpPr>
        <p:grpSpPr>
          <a:xfrm>
            <a:off x="4158100" y="681938"/>
            <a:ext cx="7738626" cy="4031091"/>
            <a:chOff x="3500492" y="1652266"/>
            <a:chExt cx="7465363" cy="4031091"/>
          </a:xfrm>
        </p:grpSpPr>
        <p:sp>
          <p:nvSpPr>
            <p:cNvPr id="8" name="Rectangle 7">
              <a:extLst>
                <a:ext uri="{FF2B5EF4-FFF2-40B4-BE49-F238E27FC236}">
                  <a16:creationId xmlns:a16="http://schemas.microsoft.com/office/drawing/2014/main" id="{D4C4A64F-151C-5243-BD8A-7A8A143207D8}"/>
                </a:ext>
              </a:extLst>
            </p:cNvPr>
            <p:cNvSpPr/>
            <p:nvPr/>
          </p:nvSpPr>
          <p:spPr>
            <a:xfrm>
              <a:off x="5369609" y="1652266"/>
              <a:ext cx="5596245" cy="972000"/>
            </a:xfrm>
            <a:prstGeom prst="rect">
              <a:avLst/>
            </a:prstGeom>
            <a:solidFill>
              <a:schemeClr val="tx2"/>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b="0" i="0" u="none" strike="noStrike" kern="1200" cap="none" spc="0" normalizeH="0" baseline="0" noProof="0">
                  <a:ln>
                    <a:noFill/>
                  </a:ln>
                  <a:solidFill>
                    <a:schemeClr val="bg1"/>
                  </a:solidFill>
                  <a:effectLst/>
                  <a:uLnTx/>
                  <a:uFillTx/>
                  <a:latin typeface="Arial" panose="020B0604020202020204" pitchFamily="34" charset="0"/>
                  <a:cs typeface="Arial" panose="020B0604020202020204" pitchFamily="34" charset="0"/>
                </a:rPr>
                <a:t>After agreeing coaching would be useful with you, your PT will make a referral to the coaching team. You will then be matched and introduced to a coach.</a:t>
              </a:r>
            </a:p>
          </p:txBody>
        </p:sp>
        <p:sp>
          <p:nvSpPr>
            <p:cNvPr id="9" name="Rectangle 8">
              <a:extLst>
                <a:ext uri="{FF2B5EF4-FFF2-40B4-BE49-F238E27FC236}">
                  <a16:creationId xmlns:a16="http://schemas.microsoft.com/office/drawing/2014/main" id="{8339149F-EA65-A14E-A61E-DBEDC07C29F8}"/>
                </a:ext>
              </a:extLst>
            </p:cNvPr>
            <p:cNvSpPr/>
            <p:nvPr/>
          </p:nvSpPr>
          <p:spPr>
            <a:xfrm>
              <a:off x="5369610" y="3181811"/>
              <a:ext cx="5596245" cy="972000"/>
            </a:xfrm>
            <a:prstGeom prst="rect">
              <a:avLst/>
            </a:prstGeom>
            <a:solidFill>
              <a:schemeClr val="bg2"/>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a:solidFill>
                    <a:schemeClr val="tx2"/>
                  </a:solidFill>
                  <a:latin typeface="Arial" panose="020B0604020202020204" pitchFamily="34" charset="0"/>
                  <a:cs typeface="Arial" panose="020B0604020202020204" pitchFamily="34" charset="0"/>
                </a:rPr>
                <a:t>You will usually have 4 x 1 hour coaching sessions at times agreed between you and your coach. These sessions will take place online.</a:t>
              </a:r>
              <a:endParaRPr kumimoji="0" lang="en-GB" b="0" i="0" u="none" strike="noStrike" kern="1200" cap="none" spc="0" normalizeH="0" baseline="0" noProof="0">
                <a:ln>
                  <a:noFill/>
                </a:ln>
                <a:solidFill>
                  <a:schemeClr val="tx2"/>
                </a:solidFill>
                <a:effectLst/>
                <a:uLnTx/>
                <a:uFillTx/>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D99789EC-18E6-A640-9C22-CC9717A104D8}"/>
                </a:ext>
              </a:extLst>
            </p:cNvPr>
            <p:cNvSpPr/>
            <p:nvPr/>
          </p:nvSpPr>
          <p:spPr>
            <a:xfrm>
              <a:off x="5369610" y="4711357"/>
              <a:ext cx="5596245" cy="972000"/>
            </a:xfrm>
            <a:prstGeom prst="rect">
              <a:avLst/>
            </a:prstGeom>
            <a:solidFill>
              <a:schemeClr val="tx2"/>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b="0" i="0" u="none" strike="noStrike" kern="1200" cap="none" spc="0" normalizeH="0" baseline="0" noProof="0">
                  <a:ln>
                    <a:noFill/>
                  </a:ln>
                  <a:solidFill>
                    <a:prstClr val="white"/>
                  </a:solidFill>
                  <a:effectLst/>
                  <a:uLnTx/>
                  <a:uFillTx/>
                  <a:latin typeface="Arial" panose="020B0604020202020204" pitchFamily="34" charset="0"/>
                  <a:cs typeface="Arial" panose="020B0604020202020204" pitchFamily="34" charset="0"/>
                </a:rPr>
                <a:t>After your final session, we will ask you to give feedback on the coaching experience. Your PT will also be asked to give </a:t>
              </a:r>
              <a:r>
                <a:rPr lang="en-GB">
                  <a:solidFill>
                    <a:prstClr val="white"/>
                  </a:solidFill>
                  <a:latin typeface="Arial" panose="020B0604020202020204" pitchFamily="34" charset="0"/>
                  <a:cs typeface="Arial" panose="020B0604020202020204" pitchFamily="34" charset="0"/>
                </a:rPr>
                <a:t>feedback</a:t>
              </a:r>
              <a:endParaRPr kumimoji="0" lang="en-GB" b="0" i="0" u="none" strike="noStrike" kern="1200" cap="none" spc="0" normalizeH="0" baseline="0" noProof="0">
                <a:ln>
                  <a:noFill/>
                </a:ln>
                <a:solidFill>
                  <a:prstClr val="white"/>
                </a:solidFill>
                <a:effectLst/>
                <a:uLnTx/>
                <a:uFillTx/>
                <a:latin typeface="Arial" panose="020B0604020202020204" pitchFamily="34" charset="0"/>
                <a:cs typeface="Arial" panose="020B0604020202020204" pitchFamily="34" charset="0"/>
              </a:endParaRPr>
            </a:p>
          </p:txBody>
        </p:sp>
        <p:sp>
          <p:nvSpPr>
            <p:cNvPr id="11" name="TextBox 11">
              <a:extLst>
                <a:ext uri="{FF2B5EF4-FFF2-40B4-BE49-F238E27FC236}">
                  <a16:creationId xmlns:a16="http://schemas.microsoft.com/office/drawing/2014/main" id="{0CD0032B-B8B0-3346-8F66-F77BB980B9BE}"/>
                </a:ext>
              </a:extLst>
            </p:cNvPr>
            <p:cNvSpPr txBox="1"/>
            <p:nvPr/>
          </p:nvSpPr>
          <p:spPr>
            <a:xfrm>
              <a:off x="3522286" y="1953600"/>
              <a:ext cx="1800000" cy="369332"/>
            </a:xfrm>
            <a:prstGeom prst="rect">
              <a:avLst/>
            </a:prstGeom>
            <a:noFill/>
          </p:spPr>
          <p:txBody>
            <a:bodyPr wrap="square" lIns="0" t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1" u="none" strike="noStrike" kern="1200" cap="none" spc="-100" normalizeH="0" noProof="0">
                  <a:ln>
                    <a:noFill/>
                  </a:ln>
                  <a:solidFill>
                    <a:schemeClr val="tx2"/>
                  </a:solidFill>
                  <a:effectLst/>
                  <a:uLnTx/>
                  <a:uFillTx/>
                  <a:latin typeface="Arial Black" panose="020B0604020202020204" pitchFamily="34" charset="0"/>
                  <a:cs typeface="Arial Black" panose="020B0604020202020204" pitchFamily="34" charset="0"/>
                </a:rPr>
                <a:t>Referral</a:t>
              </a:r>
            </a:p>
          </p:txBody>
        </p:sp>
        <p:sp>
          <p:nvSpPr>
            <p:cNvPr id="12" name="TextBox 12">
              <a:extLst>
                <a:ext uri="{FF2B5EF4-FFF2-40B4-BE49-F238E27FC236}">
                  <a16:creationId xmlns:a16="http://schemas.microsoft.com/office/drawing/2014/main" id="{6DC85449-0565-FC48-BB3B-244BA3255CB7}"/>
                </a:ext>
              </a:extLst>
            </p:cNvPr>
            <p:cNvSpPr txBox="1"/>
            <p:nvPr/>
          </p:nvSpPr>
          <p:spPr>
            <a:xfrm>
              <a:off x="3500492" y="3483145"/>
              <a:ext cx="1800000" cy="369332"/>
            </a:xfrm>
            <a:prstGeom prst="rect">
              <a:avLst/>
            </a:prstGeom>
            <a:noFill/>
          </p:spPr>
          <p:txBody>
            <a:bodyPr wrap="square" lIns="0" t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1" u="none" strike="noStrike" kern="1200" cap="none" spc="-100" normalizeH="0" noProof="0">
                  <a:ln>
                    <a:noFill/>
                  </a:ln>
                  <a:solidFill>
                    <a:schemeClr val="tx2"/>
                  </a:solidFill>
                  <a:effectLst/>
                  <a:uLnTx/>
                  <a:uFillTx/>
                  <a:latin typeface="Arial Black" panose="020B0604020202020204" pitchFamily="34" charset="0"/>
                  <a:cs typeface="Arial Black" panose="020B0604020202020204" pitchFamily="34" charset="0"/>
                </a:rPr>
                <a:t>Coaching</a:t>
              </a:r>
            </a:p>
          </p:txBody>
        </p:sp>
        <p:sp>
          <p:nvSpPr>
            <p:cNvPr id="37" name="TextBox 13">
              <a:extLst>
                <a:ext uri="{FF2B5EF4-FFF2-40B4-BE49-F238E27FC236}">
                  <a16:creationId xmlns:a16="http://schemas.microsoft.com/office/drawing/2014/main" id="{BC928505-7C51-D144-88BA-4018AC75EC5A}"/>
                </a:ext>
              </a:extLst>
            </p:cNvPr>
            <p:cNvSpPr txBox="1"/>
            <p:nvPr/>
          </p:nvSpPr>
          <p:spPr>
            <a:xfrm>
              <a:off x="3500492" y="5012690"/>
              <a:ext cx="1800000" cy="369332"/>
            </a:xfrm>
            <a:prstGeom prst="rect">
              <a:avLst/>
            </a:prstGeom>
            <a:noFill/>
          </p:spPr>
          <p:txBody>
            <a:bodyPr wrap="square" lIns="0" t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1" u="none" strike="noStrike" kern="1200" cap="none" spc="-100" normalizeH="0" noProof="0">
                  <a:ln>
                    <a:noFill/>
                  </a:ln>
                  <a:solidFill>
                    <a:schemeClr val="tx2"/>
                  </a:solidFill>
                  <a:effectLst/>
                  <a:uLnTx/>
                  <a:uFillTx/>
                  <a:latin typeface="Arial Black" panose="020B0604020202020204" pitchFamily="34" charset="0"/>
                  <a:cs typeface="Arial Black" panose="020B0604020202020204" pitchFamily="34" charset="0"/>
                </a:rPr>
                <a:t>Evaluation</a:t>
              </a:r>
            </a:p>
          </p:txBody>
        </p:sp>
        <p:cxnSp>
          <p:nvCxnSpPr>
            <p:cNvPr id="38" name="Straight Arrow Connector 37">
              <a:extLst>
                <a:ext uri="{FF2B5EF4-FFF2-40B4-BE49-F238E27FC236}">
                  <a16:creationId xmlns:a16="http://schemas.microsoft.com/office/drawing/2014/main" id="{14F9C04F-E462-EE48-8936-0BF3D7FEEACC}"/>
                </a:ext>
              </a:extLst>
            </p:cNvPr>
            <p:cNvCxnSpPr>
              <a:cxnSpLocks/>
              <a:stCxn id="8" idx="2"/>
              <a:endCxn id="9" idx="0"/>
            </p:cNvCxnSpPr>
            <p:nvPr/>
          </p:nvCxnSpPr>
          <p:spPr>
            <a:xfrm>
              <a:off x="8167732" y="2624266"/>
              <a:ext cx="1" cy="557545"/>
            </a:xfrm>
            <a:prstGeom prst="straightConnector1">
              <a:avLst/>
            </a:prstGeom>
            <a:ln w="12700">
              <a:solidFill>
                <a:schemeClr val="accent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ABC37B04-8E55-D84B-8152-6DDC4BD7A7A5}"/>
                </a:ext>
              </a:extLst>
            </p:cNvPr>
            <p:cNvCxnSpPr>
              <a:cxnSpLocks/>
              <a:stCxn id="9" idx="2"/>
              <a:endCxn id="10" idx="0"/>
            </p:cNvCxnSpPr>
            <p:nvPr/>
          </p:nvCxnSpPr>
          <p:spPr>
            <a:xfrm>
              <a:off x="8167733" y="4153811"/>
              <a:ext cx="0" cy="557546"/>
            </a:xfrm>
            <a:prstGeom prst="straightConnector1">
              <a:avLst/>
            </a:prstGeom>
            <a:ln w="12700">
              <a:solidFill>
                <a:schemeClr val="accent1"/>
              </a:solidFill>
              <a:tailEnd type="triangle" w="sm" len="sm"/>
            </a:ln>
          </p:spPr>
          <p:style>
            <a:lnRef idx="1">
              <a:schemeClr val="accent1"/>
            </a:lnRef>
            <a:fillRef idx="0">
              <a:schemeClr val="accent1"/>
            </a:fillRef>
            <a:effectRef idx="0">
              <a:schemeClr val="accent1"/>
            </a:effectRef>
            <a:fontRef idx="minor">
              <a:schemeClr val="tx1"/>
            </a:fontRef>
          </p:style>
        </p:cxnSp>
      </p:grpSp>
      <p:sp>
        <p:nvSpPr>
          <p:cNvPr id="41" name="TextBox 40">
            <a:extLst>
              <a:ext uri="{FF2B5EF4-FFF2-40B4-BE49-F238E27FC236}">
                <a16:creationId xmlns:a16="http://schemas.microsoft.com/office/drawing/2014/main" id="{DC8C38EE-CF70-EF00-0DC5-42880B5956E7}"/>
              </a:ext>
            </a:extLst>
          </p:cNvPr>
          <p:cNvSpPr txBox="1"/>
          <p:nvPr/>
        </p:nvSpPr>
        <p:spPr>
          <a:xfrm>
            <a:off x="4678853" y="5288789"/>
            <a:ext cx="7072991" cy="646331"/>
          </a:xfrm>
          <a:prstGeom prst="rect">
            <a:avLst/>
          </a:prstGeom>
          <a:noFill/>
        </p:spPr>
        <p:txBody>
          <a:bodyPr wrap="square">
            <a:spAutoFit/>
          </a:bodyPr>
          <a:lstStyle/>
          <a:p>
            <a:pPr algn="ctr" rtl="0" fontAlgn="base"/>
            <a:r>
              <a:rPr lang="en-GB" sz="1800" b="0" i="0" u="none" strike="noStrike">
                <a:solidFill>
                  <a:srgbClr val="1F1F3C"/>
                </a:solidFill>
                <a:effectLst/>
                <a:latin typeface="Arial" panose="020B0604020202020204" pitchFamily="34" charset="0"/>
              </a:rPr>
              <a:t>The information that you wish to be shared with your coach will be sent in the introduction email when matching</a:t>
            </a:r>
            <a:r>
              <a:rPr lang="en-GB" sz="1800" b="0" i="0" u="none" strike="noStrike">
                <a:solidFill>
                  <a:srgbClr val="1F1F3C"/>
                </a:solidFill>
                <a:effectLst/>
                <a:highlight>
                  <a:srgbClr val="F5E7F6"/>
                </a:highlight>
                <a:latin typeface="Arial" panose="020B0604020202020204" pitchFamily="34" charset="0"/>
              </a:rPr>
              <a:t>.  </a:t>
            </a:r>
            <a:endParaRPr lang="en-GB" b="0" i="0">
              <a:solidFill>
                <a:srgbClr val="000000"/>
              </a:solidFill>
              <a:effectLst/>
              <a:highlight>
                <a:srgbClr val="F5F5F5"/>
              </a:highlight>
              <a:latin typeface="Segoe UI" panose="020B0502040204020203" pitchFamily="34" charset="0"/>
            </a:endParaRPr>
          </a:p>
        </p:txBody>
      </p:sp>
    </p:spTree>
    <p:extLst>
      <p:ext uri="{BB962C8B-B14F-4D97-AF65-F5344CB8AC3E}">
        <p14:creationId xmlns:p14="http://schemas.microsoft.com/office/powerpoint/2010/main" val="499509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68750-99B0-FE42-F9BC-D08F80E30A6F}"/>
              </a:ext>
            </a:extLst>
          </p:cNvPr>
          <p:cNvSpPr>
            <a:spLocks noGrp="1"/>
          </p:cNvSpPr>
          <p:nvPr>
            <p:ph type="title"/>
          </p:nvPr>
        </p:nvSpPr>
        <p:spPr/>
        <p:txBody>
          <a:bodyPr/>
          <a:lstStyle/>
          <a:p>
            <a:r>
              <a:rPr lang="en-GB"/>
              <a:t>Feedback from year one participants:</a:t>
            </a:r>
          </a:p>
        </p:txBody>
      </p:sp>
      <p:sp>
        <p:nvSpPr>
          <p:cNvPr id="3" name="Footer Placeholder 2">
            <a:extLst>
              <a:ext uri="{FF2B5EF4-FFF2-40B4-BE49-F238E27FC236}">
                <a16:creationId xmlns:a16="http://schemas.microsoft.com/office/drawing/2014/main" id="{55E0D073-74F3-8C80-E231-3E0598163CEB}"/>
              </a:ext>
            </a:extLst>
          </p:cNvPr>
          <p:cNvSpPr>
            <a:spLocks noGrp="1"/>
          </p:cNvSpPr>
          <p:nvPr>
            <p:ph type="ftr" sz="quarter" idx="11"/>
          </p:nvPr>
        </p:nvSpPr>
        <p:spPr/>
        <p:txBody>
          <a:bodyPr/>
          <a:lstStyle/>
          <a:p>
            <a:r>
              <a:rPr lang="en-US"/>
              <a:t>Approach Social Work – delivered by Frontline</a:t>
            </a:r>
            <a:endParaRPr lang="en-GB"/>
          </a:p>
        </p:txBody>
      </p:sp>
      <p:sp>
        <p:nvSpPr>
          <p:cNvPr id="4" name="Slide Number Placeholder 3">
            <a:extLst>
              <a:ext uri="{FF2B5EF4-FFF2-40B4-BE49-F238E27FC236}">
                <a16:creationId xmlns:a16="http://schemas.microsoft.com/office/drawing/2014/main" id="{F7FD4016-AF9E-FD9A-C0EF-D3A75FCDB232}"/>
              </a:ext>
            </a:extLst>
          </p:cNvPr>
          <p:cNvSpPr>
            <a:spLocks noGrp="1"/>
          </p:cNvSpPr>
          <p:nvPr>
            <p:ph type="sldNum" sz="quarter" idx="12"/>
          </p:nvPr>
        </p:nvSpPr>
        <p:spPr/>
        <p:txBody>
          <a:bodyPr/>
          <a:lstStyle/>
          <a:p>
            <a:fld id="{58416063-A843-4BFD-956D-D0BF7B15CCCC}" type="slidenum">
              <a:rPr lang="en-GB" smtClean="0"/>
              <a:pPr/>
              <a:t>3</a:t>
            </a:fld>
            <a:endParaRPr lang="en-GB"/>
          </a:p>
        </p:txBody>
      </p:sp>
      <p:sp>
        <p:nvSpPr>
          <p:cNvPr id="6" name="TextBox 5">
            <a:extLst>
              <a:ext uri="{FF2B5EF4-FFF2-40B4-BE49-F238E27FC236}">
                <a16:creationId xmlns:a16="http://schemas.microsoft.com/office/drawing/2014/main" id="{FDD55D0B-D966-230C-78C1-DFE5D1D18324}"/>
              </a:ext>
            </a:extLst>
          </p:cNvPr>
          <p:cNvSpPr txBox="1"/>
          <p:nvPr/>
        </p:nvSpPr>
        <p:spPr>
          <a:xfrm>
            <a:off x="179614" y="1920160"/>
            <a:ext cx="11832772" cy="3970318"/>
          </a:xfrm>
          <a:prstGeom prst="rect">
            <a:avLst/>
          </a:prstGeom>
          <a:noFill/>
        </p:spPr>
        <p:txBody>
          <a:bodyPr wrap="square" lIns="91440" tIns="45720" rIns="91440" bIns="45720" anchor="t">
            <a:spAutoFit/>
          </a:bodyPr>
          <a:lstStyle/>
          <a:p>
            <a:pPr algn="l" rtl="0" fontAlgn="base"/>
            <a:r>
              <a:rPr lang="en-GB" sz="1800" b="0" i="0" u="none" strike="noStrike" dirty="0">
                <a:solidFill>
                  <a:srgbClr val="1F1F3C"/>
                </a:solidFill>
                <a:effectLst/>
                <a:latin typeface="Arial"/>
                <a:cs typeface="Arial"/>
              </a:rPr>
              <a:t>“</a:t>
            </a:r>
            <a:r>
              <a:rPr lang="en-US" sz="1800" b="0" i="0" u="none" strike="noStrike" dirty="0">
                <a:solidFill>
                  <a:srgbClr val="1F1F3C"/>
                </a:solidFill>
                <a:effectLst/>
                <a:latin typeface="Arial"/>
                <a:cs typeface="Arial"/>
              </a:rPr>
              <a:t>[My coach] has been a beacon of light and positivity over the last few months. She has helped me to work out effective ways to handle the pressures of academic work alongside casework, creating really rigorous plans with me which have helped me to believe in myself and get things done. She has helped me to </a:t>
            </a:r>
            <a:r>
              <a:rPr lang="en-US" dirty="0" err="1">
                <a:solidFill>
                  <a:srgbClr val="1F1F3C"/>
                </a:solidFill>
                <a:latin typeface="Arial"/>
                <a:cs typeface="Arial"/>
              </a:rPr>
              <a:t>recognise</a:t>
            </a:r>
            <a:r>
              <a:rPr lang="en-US" sz="1800" b="0" i="0" u="none" strike="noStrike" dirty="0">
                <a:solidFill>
                  <a:srgbClr val="1F1F3C"/>
                </a:solidFill>
                <a:effectLst/>
                <a:latin typeface="Arial"/>
                <a:cs typeface="Arial"/>
              </a:rPr>
              <a:t> my strengths and find ways of working with rather than against them. I honestly don't feel like I could have done as well as I have done without her support.”</a:t>
            </a:r>
            <a:r>
              <a:rPr lang="en-US" sz="1800" b="0" i="0" dirty="0">
                <a:solidFill>
                  <a:srgbClr val="000000"/>
                </a:solidFill>
                <a:effectLst/>
                <a:latin typeface="Arial"/>
                <a:cs typeface="Arial"/>
              </a:rPr>
              <a:t>​</a:t>
            </a:r>
            <a:endParaRPr lang="en-US" b="0" i="0" dirty="0">
              <a:solidFill>
                <a:srgbClr val="000000"/>
              </a:solidFill>
              <a:effectLst/>
              <a:latin typeface="Arial"/>
              <a:cs typeface="Arial"/>
            </a:endParaRPr>
          </a:p>
          <a:p>
            <a:pPr algn="l" rtl="0" fontAlgn="base"/>
            <a:r>
              <a:rPr lang="en-US" sz="1800" b="0" i="0" u="none" strike="noStrike" dirty="0">
                <a:solidFill>
                  <a:srgbClr val="1F1F3C"/>
                </a:solidFill>
                <a:effectLst/>
                <a:latin typeface="Arial"/>
                <a:cs typeface="Arial"/>
              </a:rPr>
              <a:t> </a:t>
            </a:r>
            <a:r>
              <a:rPr lang="en-US" sz="1800" b="0" i="0" dirty="0">
                <a:solidFill>
                  <a:srgbClr val="000000"/>
                </a:solidFill>
                <a:effectLst/>
                <a:latin typeface="Arial"/>
                <a:cs typeface="Arial"/>
              </a:rPr>
              <a:t>​</a:t>
            </a:r>
            <a:endParaRPr lang="en-US" b="0" i="0" dirty="0">
              <a:solidFill>
                <a:srgbClr val="000000"/>
              </a:solidFill>
              <a:effectLst/>
              <a:latin typeface="Arial"/>
              <a:cs typeface="Arial"/>
            </a:endParaRPr>
          </a:p>
          <a:p>
            <a:pPr algn="l" rtl="0" fontAlgn="base"/>
            <a:r>
              <a:rPr lang="en-US" sz="1800" b="0" i="0" u="none" strike="noStrike" dirty="0">
                <a:solidFill>
                  <a:srgbClr val="1F1F3C"/>
                </a:solidFill>
                <a:effectLst/>
                <a:latin typeface="Arial"/>
                <a:cs typeface="Arial"/>
              </a:rPr>
              <a:t>“[I wanted ..] to find ways of overthinking conversations and what/how to say things to family members that I work with, rather than be in the moment and being an active listener.... My coach was warm, friendly and was able to guide me to make the changes for my professional development. I feel that my coach has given me a new set of skills that I can continue to use. ”</a:t>
            </a:r>
            <a:r>
              <a:rPr lang="en-US" sz="1800" b="0" i="0" dirty="0">
                <a:solidFill>
                  <a:srgbClr val="000000"/>
                </a:solidFill>
                <a:effectLst/>
                <a:latin typeface="Arial"/>
                <a:cs typeface="Arial"/>
              </a:rPr>
              <a:t>​</a:t>
            </a:r>
            <a:endParaRPr lang="en-US" b="0" i="0" dirty="0">
              <a:solidFill>
                <a:srgbClr val="000000"/>
              </a:solidFill>
              <a:effectLst/>
              <a:latin typeface="Arial"/>
              <a:cs typeface="Arial"/>
            </a:endParaRPr>
          </a:p>
          <a:p>
            <a:pPr algn="l" rtl="0" fontAlgn="base"/>
            <a:r>
              <a:rPr lang="en-US" sz="1800" b="0" i="0" u="none" strike="noStrike" dirty="0">
                <a:solidFill>
                  <a:srgbClr val="1F1F3C"/>
                </a:solidFill>
                <a:effectLst/>
                <a:latin typeface="Arial"/>
                <a:cs typeface="Arial"/>
              </a:rPr>
              <a:t> </a:t>
            </a:r>
            <a:r>
              <a:rPr lang="en-US" sz="1800" b="0" i="0" dirty="0">
                <a:solidFill>
                  <a:srgbClr val="000000"/>
                </a:solidFill>
                <a:effectLst/>
                <a:latin typeface="Arial"/>
                <a:cs typeface="Arial"/>
              </a:rPr>
              <a:t>​</a:t>
            </a:r>
            <a:endParaRPr lang="en-US" b="0" i="0" dirty="0">
              <a:solidFill>
                <a:srgbClr val="000000"/>
              </a:solidFill>
              <a:effectLst/>
              <a:latin typeface="Arial"/>
              <a:cs typeface="Arial"/>
            </a:endParaRPr>
          </a:p>
          <a:p>
            <a:pPr algn="l" rtl="0" fontAlgn="base"/>
            <a:r>
              <a:rPr lang="en-US" sz="1800" b="0" i="0" u="none" strike="noStrike" dirty="0">
                <a:solidFill>
                  <a:srgbClr val="1F1F3C"/>
                </a:solidFill>
                <a:effectLst/>
                <a:latin typeface="Arial"/>
                <a:cs typeface="Arial"/>
              </a:rPr>
              <a:t>“[My coach] created a safe, non-judgmental environment in which to explore ideas and always gave me something to think about between our sessions. His coaching style enabled me to consider aspects of practice and leadership in more depth than I would have done without his support.” </a:t>
            </a:r>
            <a:r>
              <a:rPr lang="en-US" sz="1800" b="0" i="0" dirty="0">
                <a:solidFill>
                  <a:srgbClr val="000000"/>
                </a:solidFill>
                <a:effectLst/>
                <a:latin typeface="Arial"/>
                <a:cs typeface="Arial"/>
              </a:rPr>
              <a:t>​</a:t>
            </a:r>
            <a:endParaRPr lang="en-US" b="0" i="0" dirty="0">
              <a:solidFill>
                <a:srgbClr val="000000"/>
              </a:solidFill>
              <a:effectLst/>
              <a:latin typeface="Arial"/>
              <a:cs typeface="Arial"/>
            </a:endParaRPr>
          </a:p>
        </p:txBody>
      </p:sp>
    </p:spTree>
    <p:extLst>
      <p:ext uri="{BB962C8B-B14F-4D97-AF65-F5344CB8AC3E}">
        <p14:creationId xmlns:p14="http://schemas.microsoft.com/office/powerpoint/2010/main" val="2553540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535a1f9a-b86d-4beb-9da6-7bde6bb47bb6" xsi:nil="true"/>
    <lcf76f155ced4ddcb4097134ff3c332f xmlns="faeb473a-6f91-4307-8fce-9e702a125af5">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0CEE4A8181BE448BF7F4C976A2376F" ma:contentTypeVersion="18" ma:contentTypeDescription="Create a new document." ma:contentTypeScope="" ma:versionID="7303f384160d3dddc33630c1e1cab628">
  <xsd:schema xmlns:xsd="http://www.w3.org/2001/XMLSchema" xmlns:xs="http://www.w3.org/2001/XMLSchema" xmlns:p="http://schemas.microsoft.com/office/2006/metadata/properties" xmlns:ns2="faeb473a-6f91-4307-8fce-9e702a125af5" xmlns:ns3="535a1f9a-b86d-4beb-9da6-7bde6bb47bb6" targetNamespace="http://schemas.microsoft.com/office/2006/metadata/properties" ma:root="true" ma:fieldsID="78cbf4c5308bf3a149ce1c518d91cb03" ns2:_="" ns3:_="">
    <xsd:import namespace="faeb473a-6f91-4307-8fce-9e702a125af5"/>
    <xsd:import namespace="535a1f9a-b86d-4beb-9da6-7bde6bb47bb6"/>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eb473a-6f91-4307-8fce-9e702a125a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f05aeeb3-3e7d-4c20-a31e-cadcc35f1060" ma:termSetId="09814cd3-568e-fe90-9814-8d621ff8fb84" ma:anchorId="fba54fb3-c3e1-fe81-a776-ca4b69148c4d" ma:open="true" ma:isKeyword="false">
      <xsd:complexType>
        <xsd:sequence>
          <xsd:element ref="pc:Terms" minOccurs="0" maxOccurs="1"/>
        </xsd:sequence>
      </xsd:complex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35a1f9a-b86d-4beb-9da6-7bde6bb47bb6"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4e0dca24-c025-436b-a84e-4a2115ea5851}" ma:internalName="TaxCatchAll" ma:showField="CatchAllData" ma:web="535a1f9a-b86d-4beb-9da6-7bde6bb47bb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371737C-01E9-44E2-A394-470906D4576D}">
  <ds:schemaRefs>
    <ds:schemaRef ds:uri="535a1f9a-b86d-4beb-9da6-7bde6bb47bb6"/>
    <ds:schemaRef ds:uri="faeb473a-6f91-4307-8fce-9e702a125af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47677322-E023-4ACE-B43C-C61EA64E8626}">
  <ds:schemaRefs>
    <ds:schemaRef ds:uri="http://schemas.microsoft.com/sharepoint/v3/contenttype/forms"/>
  </ds:schemaRefs>
</ds:datastoreItem>
</file>

<file path=customXml/itemProps3.xml><?xml version="1.0" encoding="utf-8"?>
<ds:datastoreItem xmlns:ds="http://schemas.openxmlformats.org/officeDocument/2006/customXml" ds:itemID="{7A8D0FD3-255E-440E-9D2A-F81A26E4F4EB}">
  <ds:schemaRefs>
    <ds:schemaRef ds:uri="535a1f9a-b86d-4beb-9da6-7bde6bb47bb6"/>
    <ds:schemaRef ds:uri="faeb473a-6f91-4307-8fce-9e702a125af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3</Slides>
  <Notes>0</Notes>
  <HiddenSlides>0</HiddenSlide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Year one coaching</vt:lpstr>
      <vt:lpstr>The process</vt:lpstr>
      <vt:lpstr>Feedback from year one participants: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one coaching</dc:title>
  <dc:creator>Asma Tariq</dc:creator>
  <cp:revision>3</cp:revision>
  <dcterms:created xsi:type="dcterms:W3CDTF">2024-07-11T14:44:22Z</dcterms:created>
  <dcterms:modified xsi:type="dcterms:W3CDTF">2025-03-11T10:33:43Z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0x010100AA0CEE4A8181BE448BF7F4C976A2376F</vt:lpwstr>
  </property>
  <property fmtid="{D5CDD505-2E9C-101B-9397-08002B2CF9AE}" pid="3" name="MediaServiceImageTags">
    <vt:lpwstr/>
  </property>
</Properties>
</file>