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56" r:id="rId6"/>
    <p:sldId id="261" r:id="rId7"/>
  </p:sldIdLst>
  <p:sldSz cx="12801600" cy="9601200" type="A3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AD"/>
    <a:srgbClr val="A9FDD9"/>
    <a:srgbClr val="96FCD0"/>
    <a:srgbClr val="D1F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24258-2281-4051-AE5D-2DA730B778C1}" v="285" dt="2024-07-16T11:49:03.027"/>
    <p1510:client id="{A268DD12-3080-542D-6E69-677FA604D85C}" v="29" dt="2024-07-16T11:41:03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7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33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51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8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7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2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7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7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20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9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83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4B705-0D4A-4EC4-81B2-1DE4EC312875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76A9-8A43-4A54-B1E5-C81235B846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7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rontline.zoom.us/meeting/register/tZwkd-qvqD4rH9Uc69hIRmi_dYevEPhDZ_ma" TargetMode="External"/><Relationship Id="rId3" Type="http://schemas.openxmlformats.org/officeDocument/2006/relationships/hyperlink" Target="https://frontline.zoom.us/meeting/register/tZYlf-CopjwpE9zbrvd3PJCEjltmDEAzD6Mq" TargetMode="External"/><Relationship Id="rId7" Type="http://schemas.openxmlformats.org/officeDocument/2006/relationships/hyperlink" Target="https://frontline.zoom.us/meeting/register/tZcocuyuqj4rGNJBJTn7AoNWj4jHLV3FjkHF" TargetMode="External"/><Relationship Id="rId12" Type="http://schemas.openxmlformats.org/officeDocument/2006/relationships/hyperlink" Target="https://frontline.zoom.us/meeting/register/tZ0tceurqDwuH9CM8a1D3Fd0zWARrhc5gErq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hyperlink" Target="https://frontline.zoom.us/meeting/register/tZYucu6trjwoG9eAR195hqqyYKiP2yCSwju9" TargetMode="External"/><Relationship Id="rId11" Type="http://schemas.openxmlformats.org/officeDocument/2006/relationships/hyperlink" Target="https://frontline.zoom.us/meeting/register/tZIqdeGtrTIiE9B065B8je1ZfyKxsg_VLr7n" TargetMode="External"/><Relationship Id="rId5" Type="http://schemas.openxmlformats.org/officeDocument/2006/relationships/hyperlink" Target="https://frontline.zoom.us/meeting/register/tZcrd-6rrT8rGNb32fzB43s3Zg5jq9l5CL3w" TargetMode="External"/><Relationship Id="rId10" Type="http://schemas.openxmlformats.org/officeDocument/2006/relationships/hyperlink" Target="https://frontline.zoom.us/meeting/register/tZYvceqgrzooGtJHjKiek06GtWmHCfwCW2vV" TargetMode="External"/><Relationship Id="rId4" Type="http://schemas.openxmlformats.org/officeDocument/2006/relationships/hyperlink" Target="https://frontline.zoom.us/meeting/register/tZIqcuqgrDIsGdCXmSBAJiLQaG3vtbWLbBDA" TargetMode="External"/><Relationship Id="rId9" Type="http://schemas.openxmlformats.org/officeDocument/2006/relationships/hyperlink" Target="https://frontline.zoom.us/meeting/register/tZ0kduqvqDwoGtCZJGMVBMVZLBiQr4UvsI6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ontline.zoom.us/meeting/register/tZUoduCorDojHdfS7zfMWEnKRy3i5gOVrZl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0">
            <a:extLst>
              <a:ext uri="{FF2B5EF4-FFF2-40B4-BE49-F238E27FC236}">
                <a16:creationId xmlns:a16="http://schemas.microsoft.com/office/drawing/2014/main" id="{E25CB87D-9E4B-4971-B176-02DAB10BC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30913"/>
              </p:ext>
            </p:extLst>
          </p:nvPr>
        </p:nvGraphicFramePr>
        <p:xfrm>
          <a:off x="15025" y="0"/>
          <a:ext cx="12801594" cy="9625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249">
                  <a:extLst>
                    <a:ext uri="{9D8B030D-6E8A-4147-A177-3AD203B41FA5}">
                      <a16:colId xmlns:a16="http://schemas.microsoft.com/office/drawing/2014/main" val="2876340822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387619212"/>
                    </a:ext>
                  </a:extLst>
                </a:gridCol>
                <a:gridCol w="2209799">
                  <a:extLst>
                    <a:ext uri="{9D8B030D-6E8A-4147-A177-3AD203B41FA5}">
                      <a16:colId xmlns:a16="http://schemas.microsoft.com/office/drawing/2014/main" val="2754750735"/>
                    </a:ext>
                  </a:extLst>
                </a:gridCol>
                <a:gridCol w="1171574">
                  <a:extLst>
                    <a:ext uri="{9D8B030D-6E8A-4147-A177-3AD203B41FA5}">
                      <a16:colId xmlns:a16="http://schemas.microsoft.com/office/drawing/2014/main" val="1861130762"/>
                    </a:ext>
                  </a:extLst>
                </a:gridCol>
                <a:gridCol w="1171574">
                  <a:extLst>
                    <a:ext uri="{9D8B030D-6E8A-4147-A177-3AD203B41FA5}">
                      <a16:colId xmlns:a16="http://schemas.microsoft.com/office/drawing/2014/main" val="1262512681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val="1808408245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val="2192601737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592485465"/>
                    </a:ext>
                  </a:extLst>
                </a:gridCol>
              </a:tblGrid>
              <a:tr h="2155727">
                <a:tc gridSpan="8"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Readiness for practice wellbeing timetable—week one </a:t>
                      </a:r>
                      <a:r>
                        <a:rPr lang="en-GB" sz="2000" b="1" kern="120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</a:t>
                      </a:r>
                    </a:p>
                    <a:p>
                      <a:pPr algn="ctr"/>
                      <a:r>
                        <a:rPr lang="en-GB" sz="2000" b="1" u="sng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Affinity Groups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466556"/>
                  </a:ext>
                </a:extLst>
              </a:tr>
              <a:tr h="777064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2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3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4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5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00094"/>
                  </a:ext>
                </a:extLst>
              </a:tr>
              <a:tr h="676798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15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Tuesday 16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17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18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 19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27748"/>
                  </a:ext>
                </a:extLst>
              </a:tr>
              <a:tr h="2005327">
                <a:tc rowSpan="3"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Afternoon / Evening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Parents and carers</a:t>
                      </a:r>
                    </a:p>
                    <a:p>
                      <a:pPr algn="ctr"/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5:00-6:00pm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Register 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Islam &amp; </a:t>
                      </a:r>
                    </a:p>
                    <a:p>
                      <a:pPr algn="ctr"/>
                      <a:r>
                        <a:rPr lang="en-GB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work</a:t>
                      </a:r>
                    </a:p>
                    <a:p>
                      <a:pPr algn="ctr"/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6:00-7:00pm</a:t>
                      </a:r>
                    </a:p>
                    <a:p>
                      <a:pPr lvl="0" algn="ctr">
                        <a:buNone/>
                      </a:pPr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4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Christianity &amp; </a:t>
                      </a:r>
                    </a:p>
                    <a:p>
                      <a:pPr algn="ctr"/>
                      <a:r>
                        <a:rPr lang="en-GB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work</a:t>
                      </a:r>
                    </a:p>
                    <a:p>
                      <a:pPr algn="ctr"/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6:00-7:00pm</a:t>
                      </a:r>
                    </a:p>
                    <a:p>
                      <a:pPr lvl="0" algn="ctr">
                        <a:buNone/>
                      </a:pPr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5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Career </a:t>
                      </a: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changers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5:00-6:00pm</a:t>
                      </a:r>
                    </a:p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6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Recent </a:t>
                      </a: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graduates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5:00-6:00pm</a:t>
                      </a:r>
                    </a:p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7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334649"/>
                  </a:ext>
                </a:extLst>
              </a:tr>
              <a:tr h="20053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Intersectional feminism in social work</a:t>
                      </a:r>
                    </a:p>
                    <a:p>
                      <a:pPr lvl="0" algn="ctr">
                        <a:buNone/>
                      </a:pPr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6:00-7:00pm 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hlinkClick r:id="rId8"/>
                        </a:rPr>
                        <a:t>Register here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endParaRPr lang="en-GB" sz="1200" b="0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Mental health and </a:t>
                      </a: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wellbeing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6:00-7:00pm</a:t>
                      </a:r>
                    </a:p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9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346541"/>
                  </a:ext>
                </a:extLst>
              </a:tr>
              <a:tr h="20053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LGBTQIA+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7:00-8:00pm</a:t>
                      </a:r>
                    </a:p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10"/>
                        </a:rPr>
                        <a:t>Register here</a:t>
                      </a:r>
                      <a:endParaRPr lang="en-GB">
                        <a:hlinkClick r:id="rId1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Mature students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7:00-8:00pm</a:t>
                      </a:r>
                    </a:p>
                    <a:p>
                      <a:pPr lvl="0" algn="ctr">
                        <a:buNone/>
                      </a:pPr>
                      <a:endParaRPr lang="en-GB" sz="120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11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and minority ethnic </a:t>
                      </a:r>
                    </a:p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</a:t>
                      </a: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7:00-8:00pm</a:t>
                      </a:r>
                    </a:p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12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8158097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1275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F047F-A45C-1625-4B56-3A80F42E9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053121"/>
              </p:ext>
            </p:extLst>
          </p:nvPr>
        </p:nvGraphicFramePr>
        <p:xfrm>
          <a:off x="0" y="0"/>
          <a:ext cx="12801601" cy="960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249">
                  <a:extLst>
                    <a:ext uri="{9D8B030D-6E8A-4147-A177-3AD203B41FA5}">
                      <a16:colId xmlns:a16="http://schemas.microsoft.com/office/drawing/2014/main" val="2876340822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387619212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54750735"/>
                    </a:ext>
                  </a:extLst>
                </a:gridCol>
                <a:gridCol w="2343151">
                  <a:extLst>
                    <a:ext uri="{9D8B030D-6E8A-4147-A177-3AD203B41FA5}">
                      <a16:colId xmlns:a16="http://schemas.microsoft.com/office/drawing/2014/main" val="186113076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808408245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592485465"/>
                    </a:ext>
                  </a:extLst>
                </a:gridCol>
              </a:tblGrid>
              <a:tr h="1556239">
                <a:tc gridSpan="6">
                  <a:txBody>
                    <a:bodyPr/>
                    <a:lstStyle/>
                    <a:p>
                      <a:pPr algn="ctr"/>
                      <a:r>
                        <a:rPr lang="en-GB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Readiness for practice wellbeing timetable—week two </a:t>
                      </a:r>
                    </a:p>
                    <a:p>
                      <a:pPr algn="ctr"/>
                      <a:r>
                        <a:rPr lang="en-GB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(three day residential)</a:t>
                      </a:r>
                    </a:p>
                    <a:p>
                      <a:pPr algn="ctr"/>
                      <a:endParaRPr lang="en-GB" sz="20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2000" b="1" u="sng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Spaces</a:t>
                      </a:r>
                      <a:endParaRPr lang="en-GB" sz="2000" u="sng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02466556"/>
                  </a:ext>
                </a:extLst>
              </a:tr>
              <a:tr h="844060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6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7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8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9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10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00094"/>
                  </a:ext>
                </a:extLst>
              </a:tr>
              <a:tr h="712177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22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Tuesday 23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24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25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 26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27748"/>
                  </a:ext>
                </a:extLst>
              </a:tr>
              <a:tr h="216290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Morning</a:t>
                      </a: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/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Lived experience of social care community space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8:20 – 9:20AM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OC0.04</a:t>
                      </a:r>
                      <a:endParaRPr lang="en-GB"/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Neurodivergence community space</a:t>
                      </a:r>
                    </a:p>
                    <a:p>
                      <a:pPr lvl="0" algn="ctr">
                        <a:buNone/>
                      </a:pPr>
                      <a:endParaRPr lang="en-US" sz="1200" b="0" i="0" u="none" strike="noStrike" kern="120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8:20 – 9:20AM</a:t>
                      </a:r>
                    </a:p>
                    <a:p>
                      <a:pPr lvl="0" algn="ctr">
                        <a:buNone/>
                      </a:pPr>
                      <a:endParaRPr lang="en-GB" sz="1200" b="0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OC0.04</a:t>
                      </a:r>
                      <a:endParaRPr lang="en-GB"/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/>
                      </a:solidFill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50428"/>
                  </a:ext>
                </a:extLst>
              </a:tr>
              <a:tr h="2162908">
                <a:tc rowSpan="2"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Afternoon  /</a:t>
                      </a:r>
                    </a:p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Evening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None/>
                      </a:pP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Racialised minority community space</a:t>
                      </a:r>
                    </a:p>
                    <a:p>
                      <a:pPr algn="ctr"/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5:15 – 6:15PM</a:t>
                      </a:r>
                    </a:p>
                    <a:p>
                      <a:pPr lvl="0" algn="ctr">
                        <a:buNone/>
                      </a:pPr>
                      <a:endParaRPr lang="en-GB" sz="1200" b="0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OC1.01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Disability community space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5:30 – 6:30PM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OC0.02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334649"/>
                  </a:ext>
                </a:extLst>
              </a:tr>
              <a:tr h="21629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/>
                        <a:t>COHORT WIDE QUIZ</a:t>
                      </a:r>
                    </a:p>
                    <a:p>
                      <a:pPr algn="ctr"/>
                      <a:endParaRPr lang="en-US" sz="1200" b="1" i="0"/>
                    </a:p>
                    <a:p>
                      <a:pPr lvl="0" algn="ctr">
                        <a:buNone/>
                      </a:pPr>
                      <a:r>
                        <a:rPr lang="en-US" sz="1200" i="0"/>
                        <a:t>7:45 - 9:00PM</a:t>
                      </a:r>
                    </a:p>
                    <a:p>
                      <a:pPr lvl="0" algn="ctr">
                        <a:buNone/>
                      </a:pPr>
                      <a:endParaRPr lang="en-US" sz="1200" i="0"/>
                    </a:p>
                    <a:p>
                      <a:pPr lvl="0" algn="ctr">
                        <a:buNone/>
                      </a:pPr>
                      <a:r>
                        <a:rPr lang="en-US" sz="1200" b="1" i="0"/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OC0.02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LGBTQIA+ community space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6:15 – 7:15PM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kern="1200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Oculus building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 floor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OC0.04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519051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DED5EB5-49F2-00EA-9592-8B4BB53FD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52462"/>
              </p:ext>
            </p:extLst>
          </p:nvPr>
        </p:nvGraphicFramePr>
        <p:xfrm>
          <a:off x="2870200" y="9563100"/>
          <a:ext cx="208280" cy="475488"/>
        </p:xfrm>
        <a:graphic>
          <a:graphicData uri="http://schemas.openxmlformats.org/drawingml/2006/table">
            <a:tbl>
              <a:tblPr firstRow="1"/>
              <a:tblGrid>
                <a:gridCol w="208280">
                  <a:extLst>
                    <a:ext uri="{9D8B030D-6E8A-4147-A177-3AD203B41FA5}">
                      <a16:colId xmlns:a16="http://schemas.microsoft.com/office/drawing/2014/main" val="864281620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1268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38C02AB-E910-C503-207E-1A902A7FEC8D}"/>
              </a:ext>
            </a:extLst>
          </p:cNvPr>
          <p:cNvSpPr txBox="1"/>
          <p:nvPr/>
        </p:nvSpPr>
        <p:spPr>
          <a:xfrm>
            <a:off x="10109983" y="102870"/>
            <a:ext cx="2577317" cy="1323439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Please note that you are welcome to join community spaces in person at Warwick. You </a:t>
            </a:r>
            <a:r>
              <a:rPr lang="en-GB" sz="1600" b="1" dirty="0">
                <a:solidFill>
                  <a:schemeClr val="bg1"/>
                </a:solidFill>
              </a:rPr>
              <a:t>do not need to sign up </a:t>
            </a:r>
            <a:r>
              <a:rPr lang="en-GB" sz="1600" dirty="0">
                <a:solidFill>
                  <a:schemeClr val="bg1"/>
                </a:solidFill>
              </a:rPr>
              <a:t>for these sessions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518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1AF047F-A45C-1625-4B56-3A80F42E9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52053"/>
              </p:ext>
            </p:extLst>
          </p:nvPr>
        </p:nvGraphicFramePr>
        <p:xfrm>
          <a:off x="0" y="-1681"/>
          <a:ext cx="12801635" cy="96184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8253">
                  <a:extLst>
                    <a:ext uri="{9D8B030D-6E8A-4147-A177-3AD203B41FA5}">
                      <a16:colId xmlns:a16="http://schemas.microsoft.com/office/drawing/2014/main" val="2876340822"/>
                    </a:ext>
                  </a:extLst>
                </a:gridCol>
                <a:gridCol w="2324106">
                  <a:extLst>
                    <a:ext uri="{9D8B030D-6E8A-4147-A177-3AD203B41FA5}">
                      <a16:colId xmlns:a16="http://schemas.microsoft.com/office/drawing/2014/main" val="387619212"/>
                    </a:ext>
                  </a:extLst>
                </a:gridCol>
                <a:gridCol w="2209807">
                  <a:extLst>
                    <a:ext uri="{9D8B030D-6E8A-4147-A177-3AD203B41FA5}">
                      <a16:colId xmlns:a16="http://schemas.microsoft.com/office/drawing/2014/main" val="2754750735"/>
                    </a:ext>
                  </a:extLst>
                </a:gridCol>
                <a:gridCol w="2343157">
                  <a:extLst>
                    <a:ext uri="{9D8B030D-6E8A-4147-A177-3AD203B41FA5}">
                      <a16:colId xmlns:a16="http://schemas.microsoft.com/office/drawing/2014/main" val="1861130762"/>
                    </a:ext>
                  </a:extLst>
                </a:gridCol>
                <a:gridCol w="2362206">
                  <a:extLst>
                    <a:ext uri="{9D8B030D-6E8A-4147-A177-3AD203B41FA5}">
                      <a16:colId xmlns:a16="http://schemas.microsoft.com/office/drawing/2014/main" val="1808408245"/>
                    </a:ext>
                  </a:extLst>
                </a:gridCol>
                <a:gridCol w="2324106">
                  <a:extLst>
                    <a:ext uri="{9D8B030D-6E8A-4147-A177-3AD203B41FA5}">
                      <a16:colId xmlns:a16="http://schemas.microsoft.com/office/drawing/2014/main" val="592485465"/>
                    </a:ext>
                  </a:extLst>
                </a:gridCol>
              </a:tblGrid>
              <a:tr h="1554195">
                <a:tc gridSpan="6">
                  <a:txBody>
                    <a:bodyPr/>
                    <a:lstStyle/>
                    <a:p>
                      <a:pPr algn="ctr"/>
                      <a:r>
                        <a:rPr lang="en-GB" sz="20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Readiness for practice wellbeing timetable—week three </a:t>
                      </a:r>
                      <a:r>
                        <a:rPr lang="en-GB" sz="20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(online)</a:t>
                      </a:r>
                    </a:p>
                    <a:p>
                      <a:pPr lvl="0" algn="ctr">
                        <a:buNone/>
                      </a:pPr>
                      <a:r>
                        <a:rPr lang="en-GB" sz="2000" b="1" u="sng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Affinity Group</a:t>
                      </a:r>
                      <a:endParaRPr lang="en-GB"/>
                    </a:p>
                    <a:p>
                      <a:pPr algn="ctr"/>
                      <a:endParaRPr lang="en-GB" sz="2000" u="sng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252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02466556"/>
                  </a:ext>
                </a:extLst>
              </a:tr>
              <a:tr h="850408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11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12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13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14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15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00094"/>
                  </a:ext>
                </a:extLst>
              </a:tr>
              <a:tr h="733111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29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Tuesday 30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 31 July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 1 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 2 August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27748"/>
                  </a:ext>
                </a:extLst>
              </a:tr>
              <a:tr h="6480714"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Afternoon  /</a:t>
                      </a:r>
                    </a:p>
                    <a:p>
                      <a:pPr algn="ctr"/>
                      <a:r>
                        <a:rPr lang="en-GB" sz="1600" b="1">
                          <a:solidFill>
                            <a:schemeClr val="bg1"/>
                          </a:solidFill>
                        </a:rPr>
                        <a:t>Evening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 in social work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5:00 to 6:00pm</a:t>
                      </a:r>
                    </a:p>
                    <a:p>
                      <a:pPr lvl="0" algn="ctr">
                        <a:buNone/>
                      </a:pPr>
                      <a:endParaRPr lang="en-GB" sz="12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GB" sz="120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alibri"/>
                          <a:hlinkClick r:id="rId3"/>
                        </a:rPr>
                        <a:t>Register here</a:t>
                      </a:r>
                      <a:endParaRPr lang="en-GB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33464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775307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Frontline">
      <a:dk1>
        <a:srgbClr val="000000"/>
      </a:dk1>
      <a:lt1>
        <a:srgbClr val="FFFFFF"/>
      </a:lt1>
      <a:dk2>
        <a:srgbClr val="1F1F3C"/>
      </a:dk2>
      <a:lt2>
        <a:srgbClr val="F0EEE9"/>
      </a:lt2>
      <a:accent1>
        <a:srgbClr val="FF050F"/>
      </a:accent1>
      <a:accent2>
        <a:srgbClr val="55B3A5"/>
      </a:accent2>
      <a:accent3>
        <a:srgbClr val="784175"/>
      </a:accent3>
      <a:accent4>
        <a:srgbClr val="F37454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7bd4df-15a0-44d1-b616-2a957aeaab89">
      <Terms xmlns="http://schemas.microsoft.com/office/infopath/2007/PartnerControls"/>
    </lcf76f155ced4ddcb4097134ff3c332f>
    <TaxCatchAll xmlns="535a1f9a-b86d-4beb-9da6-7bde6bb47bb6" xsi:nil="true"/>
    <SharedWithUsers xmlns="535a1f9a-b86d-4beb-9da6-7bde6bb47bb6">
      <UserInfo>
        <DisplayName>Chavionne Richardson</DisplayName>
        <AccountId>1223</AccountId>
        <AccountType/>
      </UserInfo>
      <UserInfo>
        <DisplayName>Emma Baker</DisplayName>
        <AccountId>175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561D4407C1F458A3C63E02819675C" ma:contentTypeVersion="18" ma:contentTypeDescription="Create a new document." ma:contentTypeScope="" ma:versionID="b18ca0316aaff05250fd7e9e514f615e">
  <xsd:schema xmlns:xsd="http://www.w3.org/2001/XMLSchema" xmlns:xs="http://www.w3.org/2001/XMLSchema" xmlns:p="http://schemas.microsoft.com/office/2006/metadata/properties" xmlns:ns2="417bd4df-15a0-44d1-b616-2a957aeaab89" xmlns:ns3="535a1f9a-b86d-4beb-9da6-7bde6bb47bb6" targetNamespace="http://schemas.microsoft.com/office/2006/metadata/properties" ma:root="true" ma:fieldsID="f2e91423d8ee3c853867b47a8988d2ae" ns2:_="" ns3:_="">
    <xsd:import namespace="417bd4df-15a0-44d1-b616-2a957aeaab89"/>
    <xsd:import namespace="535a1f9a-b86d-4beb-9da6-7bde6bb47b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7bd4df-15a0-44d1-b616-2a957aeaa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05aeeb3-3e7d-4c20-a31e-cadcc35f10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5a1f9a-b86d-4beb-9da6-7bde6bb47bb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e0dca24-c025-436b-a84e-4a2115ea5851}" ma:internalName="TaxCatchAll" ma:showField="CatchAllData" ma:web="535a1f9a-b86d-4beb-9da6-7bde6bb47b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B64225-EF71-4406-B34C-388177890904}">
  <ds:schemaRefs>
    <ds:schemaRef ds:uri="http://purl.org/dc/elements/1.1/"/>
    <ds:schemaRef ds:uri="417bd4df-15a0-44d1-b616-2a957aeaab89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535a1f9a-b86d-4beb-9da6-7bde6bb47bb6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F6B5125-F932-4A50-B800-FFFF0C618DA1}">
  <ds:schemaRefs>
    <ds:schemaRef ds:uri="417bd4df-15a0-44d1-b616-2a957aeaab89"/>
    <ds:schemaRef ds:uri="535a1f9a-b86d-4beb-9da6-7bde6bb47b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712AA19-411F-49FD-9D87-DC91D4B00F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299</Words>
  <Application>Microsoft Office PowerPoint</Application>
  <PresentationFormat>A3 Paper (297x420 mm)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Abbs</dc:creator>
  <cp:lastModifiedBy>Sahra Schuller</cp:lastModifiedBy>
  <cp:revision>1</cp:revision>
  <dcterms:created xsi:type="dcterms:W3CDTF">2023-06-22T13:41:20Z</dcterms:created>
  <dcterms:modified xsi:type="dcterms:W3CDTF">2024-07-16T11:49:03Z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0x0101009A7561D4407C1F458A3C63E02819675C</vt:lpwstr>
  </property>
  <property fmtid="{D5CDD505-2E9C-101B-9397-08002B2CF9AE}" pid="3" name="MediaServiceImageTags">
    <vt:lpwstr/>
  </property>
  <property fmtid="{D5CDD505-2E9C-101B-9397-08002B2CF9AE}" pid="4" name="ArticulateGUID">
    <vt:lpwstr>DE78E48A-589E-451E-8D36-431FB8A93040</vt:lpwstr>
  </property>
  <property fmtid="{D5CDD505-2E9C-101B-9397-08002B2CF9AE}" pid="5" name="ArticulatePath">
    <vt:lpwstr>https://thefrontline.sharepoint.com/Shared Resources/p. Summer Institute_RfP/2024/Operational Planning/Wellbeing/RfP Wellbeing Timetable 2024-25 (WIP)</vt:lpwstr>
  </property>
</Properties>
</file>