
<file path=[Content_Types].xml><?xml version="1.0" encoding="utf-8"?>
<Types xmlns="http://schemas.openxmlformats.org/package/2006/content-types">
  <Default Extension="emf" ContentType="image/x-em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1.xml" ContentType="application/vnd.openxmlformats-officedocument.presentationml.comment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4"/>
  </p:sldMasterIdLst>
  <p:notesMasterIdLst>
    <p:notesMasterId r:id="rId64"/>
  </p:notesMasterIdLst>
  <p:sldIdLst>
    <p:sldId id="257" r:id="rId5"/>
    <p:sldId id="261" r:id="rId6"/>
    <p:sldId id="258" r:id="rId7"/>
    <p:sldId id="262" r:id="rId8"/>
    <p:sldId id="263" r:id="rId9"/>
    <p:sldId id="264" r:id="rId10"/>
    <p:sldId id="265" r:id="rId11"/>
    <p:sldId id="267" r:id="rId12"/>
    <p:sldId id="329" r:id="rId13"/>
    <p:sldId id="268" r:id="rId14"/>
    <p:sldId id="269" r:id="rId15"/>
    <p:sldId id="266" r:id="rId16"/>
    <p:sldId id="270" r:id="rId17"/>
    <p:sldId id="271" r:id="rId18"/>
    <p:sldId id="273" r:id="rId19"/>
    <p:sldId id="274" r:id="rId20"/>
    <p:sldId id="272" r:id="rId21"/>
    <p:sldId id="275" r:id="rId22"/>
    <p:sldId id="276" r:id="rId23"/>
    <p:sldId id="315" r:id="rId24"/>
    <p:sldId id="321" r:id="rId25"/>
    <p:sldId id="316" r:id="rId26"/>
    <p:sldId id="317" r:id="rId27"/>
    <p:sldId id="318" r:id="rId28"/>
    <p:sldId id="319" r:id="rId29"/>
    <p:sldId id="322" r:id="rId30"/>
    <p:sldId id="324" r:id="rId31"/>
    <p:sldId id="326" r:id="rId32"/>
    <p:sldId id="325" r:id="rId33"/>
    <p:sldId id="328" r:id="rId34"/>
    <p:sldId id="278" r:id="rId35"/>
    <p:sldId id="280" r:id="rId36"/>
    <p:sldId id="279" r:id="rId37"/>
    <p:sldId id="281" r:id="rId38"/>
    <p:sldId id="287" r:id="rId39"/>
    <p:sldId id="282" r:id="rId40"/>
    <p:sldId id="288" r:id="rId41"/>
    <p:sldId id="284" r:id="rId42"/>
    <p:sldId id="286" r:id="rId43"/>
    <p:sldId id="291" r:id="rId44"/>
    <p:sldId id="292" r:id="rId45"/>
    <p:sldId id="293" r:id="rId46"/>
    <p:sldId id="283" r:id="rId47"/>
    <p:sldId id="289" r:id="rId48"/>
    <p:sldId id="285" r:id="rId49"/>
    <p:sldId id="290" r:id="rId50"/>
    <p:sldId id="294" r:id="rId51"/>
    <p:sldId id="296" r:id="rId52"/>
    <p:sldId id="295" r:id="rId53"/>
    <p:sldId id="297" r:id="rId54"/>
    <p:sldId id="298" r:id="rId55"/>
    <p:sldId id="300" r:id="rId56"/>
    <p:sldId id="301" r:id="rId57"/>
    <p:sldId id="307" r:id="rId58"/>
    <p:sldId id="308" r:id="rId59"/>
    <p:sldId id="327" r:id="rId60"/>
    <p:sldId id="309" r:id="rId61"/>
    <p:sldId id="299" r:id="rId62"/>
    <p:sldId id="304" r:id="rId6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121B"/>
    <a:srgbClr val="41404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E52194-8A25-0DE3-BBDE-E920898C136D}" v="15" dt="2026-05-20T07:57:02.272"/>
    <p1510:client id="{14EF6BCD-B2E3-304C-7087-7CC928DF0ED7}" v="74" dt="2026-05-21T16:49:45.619"/>
    <p1510:client id="{5B8D0BDB-99CD-5C9F-2241-1C998F9FF1B8}" v="60" dt="2026-05-20T17:55:45.545"/>
    <p1510:client id="{D5B9AB0B-3293-237D-F335-FE98FA890C10}" v="109" dt="2026-05-21T12:33:03.4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5045" autoAdjust="0"/>
  </p:normalViewPr>
  <p:slideViewPr>
    <p:cSldViewPr snapToGrid="0">
      <p:cViewPr varScale="1">
        <p:scale>
          <a:sx n="94" d="100"/>
          <a:sy n="94" d="100"/>
        </p:scale>
        <p:origin x="2076" y="8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2-12-21T11:51:42.432" idx="3">
    <p:pos x="705" y="2377"/>
    <p:text>add links</p:text>
    <p:extLst>
      <p:ext uri="{C676402C-5697-4E1C-873F-D02D1690AC5C}">
        <p15:threadingInfo xmlns:p15="http://schemas.microsoft.com/office/powerpoint/2012/main" timeZoneBias="0"/>
      </p:ext>
    </p:extLst>
  </p:cm>
</p:cmLst>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41042D-A843-4ED6-AE17-17092D09D0D6}" type="doc">
      <dgm:prSet loTypeId="urn:microsoft.com/office/officeart/2005/8/layout/hProcess11" loCatId="process" qsTypeId="urn:microsoft.com/office/officeart/2005/8/quickstyle/simple1" qsCatId="simple" csTypeId="urn:microsoft.com/office/officeart/2005/8/colors/accent2_1" csCatId="accent2" phldr="1"/>
      <dgm:spPr/>
    </dgm:pt>
    <dgm:pt modelId="{E569F92E-7D77-4690-9D89-8E1FEE8837B5}">
      <dgm:prSet phldrT="[Text]" custT="1"/>
      <dgm:spPr/>
      <dgm:t>
        <a:bodyPr/>
        <a:lstStyle/>
        <a:p>
          <a:r>
            <a:rPr lang="en-GB" sz="1100" b="1" dirty="0"/>
            <a:t>Application form</a:t>
          </a:r>
        </a:p>
      </dgm:t>
    </dgm:pt>
    <dgm:pt modelId="{15C0947F-501D-4F89-BFE6-596E333CAFD8}" type="parTrans" cxnId="{D58FAFFD-FC5C-49E1-9B85-60437F75CE9C}">
      <dgm:prSet/>
      <dgm:spPr/>
      <dgm:t>
        <a:bodyPr/>
        <a:lstStyle/>
        <a:p>
          <a:endParaRPr lang="en-GB"/>
        </a:p>
      </dgm:t>
    </dgm:pt>
    <dgm:pt modelId="{CDBCE66E-F28B-4DDD-969C-2D3078D59F86}" type="sibTrans" cxnId="{D58FAFFD-FC5C-49E1-9B85-60437F75CE9C}">
      <dgm:prSet/>
      <dgm:spPr/>
      <dgm:t>
        <a:bodyPr/>
        <a:lstStyle/>
        <a:p>
          <a:endParaRPr lang="en-GB"/>
        </a:p>
      </dgm:t>
    </dgm:pt>
    <dgm:pt modelId="{FA191112-1A8B-4168-851C-B1381866E087}">
      <dgm:prSet phldrT="[Text]" custT="1"/>
      <dgm:spPr/>
      <dgm:t>
        <a:bodyPr/>
        <a:lstStyle/>
        <a:p>
          <a:r>
            <a:rPr lang="en-GB" sz="1100" b="1" dirty="0"/>
            <a:t>Suitable medical evidence</a:t>
          </a:r>
        </a:p>
      </dgm:t>
    </dgm:pt>
    <dgm:pt modelId="{698367D2-7591-4E0D-9EDB-498E96A31DDA}" type="parTrans" cxnId="{DD912B0E-4125-44C6-837A-C7EFB69FD879}">
      <dgm:prSet/>
      <dgm:spPr/>
      <dgm:t>
        <a:bodyPr/>
        <a:lstStyle/>
        <a:p>
          <a:endParaRPr lang="en-GB"/>
        </a:p>
      </dgm:t>
    </dgm:pt>
    <dgm:pt modelId="{6130E9F3-8A26-4131-A5E9-2B42EF6F3F99}" type="sibTrans" cxnId="{DD912B0E-4125-44C6-837A-C7EFB69FD879}">
      <dgm:prSet/>
      <dgm:spPr/>
      <dgm:t>
        <a:bodyPr/>
        <a:lstStyle/>
        <a:p>
          <a:endParaRPr lang="en-GB"/>
        </a:p>
      </dgm:t>
    </dgm:pt>
    <dgm:pt modelId="{5891E818-AC7C-42EF-9DB7-13011C141661}">
      <dgm:prSet phldrT="[Text]" custT="1"/>
      <dgm:spPr/>
      <dgm:t>
        <a:bodyPr/>
        <a:lstStyle/>
        <a:p>
          <a:r>
            <a:rPr lang="en-GB" sz="1100" b="1" dirty="0"/>
            <a:t>Send the form and evidence to your funding body</a:t>
          </a:r>
        </a:p>
      </dgm:t>
    </dgm:pt>
    <dgm:pt modelId="{EEDBDF1C-53C0-41FD-B7AC-A30F7C976059}" type="parTrans" cxnId="{6EFD09EF-4C0B-459F-8BD5-8E8FF66EC7F1}">
      <dgm:prSet/>
      <dgm:spPr/>
      <dgm:t>
        <a:bodyPr/>
        <a:lstStyle/>
        <a:p>
          <a:endParaRPr lang="en-GB"/>
        </a:p>
      </dgm:t>
    </dgm:pt>
    <dgm:pt modelId="{79CCAB2E-E2A2-4274-9CCB-4458E95FB351}" type="sibTrans" cxnId="{6EFD09EF-4C0B-459F-8BD5-8E8FF66EC7F1}">
      <dgm:prSet/>
      <dgm:spPr/>
      <dgm:t>
        <a:bodyPr/>
        <a:lstStyle/>
        <a:p>
          <a:endParaRPr lang="en-GB"/>
        </a:p>
      </dgm:t>
    </dgm:pt>
    <dgm:pt modelId="{2FC7C77C-7A6C-422F-B617-E7F6BBE608E6}">
      <dgm:prSet phldrT="[Text]" custT="1"/>
      <dgm:spPr/>
      <dgm:t>
        <a:bodyPr/>
        <a:lstStyle/>
        <a:p>
          <a:r>
            <a:rPr lang="en-GB" sz="1100" b="1" dirty="0"/>
            <a:t>Eligibility letter</a:t>
          </a:r>
        </a:p>
      </dgm:t>
    </dgm:pt>
    <dgm:pt modelId="{AF26A8D8-BDC3-4718-8F5E-C0BA88765F70}" type="parTrans" cxnId="{632D84B1-B814-47D6-AECE-1AE5764AC977}">
      <dgm:prSet/>
      <dgm:spPr/>
      <dgm:t>
        <a:bodyPr/>
        <a:lstStyle/>
        <a:p>
          <a:endParaRPr lang="en-GB"/>
        </a:p>
      </dgm:t>
    </dgm:pt>
    <dgm:pt modelId="{377D8708-1084-44CB-8B16-926DA031652C}" type="sibTrans" cxnId="{632D84B1-B814-47D6-AECE-1AE5764AC977}">
      <dgm:prSet/>
      <dgm:spPr/>
      <dgm:t>
        <a:bodyPr/>
        <a:lstStyle/>
        <a:p>
          <a:endParaRPr lang="en-GB"/>
        </a:p>
      </dgm:t>
    </dgm:pt>
    <dgm:pt modelId="{EA48DC09-E6BE-466A-BD6E-755C6D5EAC57}">
      <dgm:prSet phldrT="[Text]" custT="1"/>
      <dgm:spPr/>
      <dgm:t>
        <a:bodyPr/>
        <a:lstStyle/>
        <a:p>
          <a:r>
            <a:rPr lang="en-GB" sz="1100" b="1" dirty="0"/>
            <a:t>Assessment</a:t>
          </a:r>
        </a:p>
      </dgm:t>
    </dgm:pt>
    <dgm:pt modelId="{3763459C-1AB2-455E-AB1B-E5380C67F059}" type="parTrans" cxnId="{25A430F8-F1BA-42C7-96B4-1149B7466A1F}">
      <dgm:prSet/>
      <dgm:spPr/>
      <dgm:t>
        <a:bodyPr/>
        <a:lstStyle/>
        <a:p>
          <a:endParaRPr lang="en-GB"/>
        </a:p>
      </dgm:t>
    </dgm:pt>
    <dgm:pt modelId="{3A53F811-343B-4C1E-845F-8568885F8E9E}" type="sibTrans" cxnId="{25A430F8-F1BA-42C7-96B4-1149B7466A1F}">
      <dgm:prSet/>
      <dgm:spPr/>
      <dgm:t>
        <a:bodyPr/>
        <a:lstStyle/>
        <a:p>
          <a:endParaRPr lang="en-GB"/>
        </a:p>
      </dgm:t>
    </dgm:pt>
    <dgm:pt modelId="{2996E59A-2A46-4108-BAB6-EB1331DB8946}">
      <dgm:prSet phldrT="[Text]" custT="1"/>
      <dgm:spPr/>
      <dgm:t>
        <a:bodyPr/>
        <a:lstStyle/>
        <a:p>
          <a:r>
            <a:rPr lang="en-GB" sz="1100" b="1" dirty="0"/>
            <a:t>Assessment report</a:t>
          </a:r>
        </a:p>
      </dgm:t>
    </dgm:pt>
    <dgm:pt modelId="{86BF6626-0247-473D-8C70-B3B9B9A056B7}" type="parTrans" cxnId="{B6B9635B-C46B-4ECE-A6F5-E386D8F17B85}">
      <dgm:prSet/>
      <dgm:spPr/>
      <dgm:t>
        <a:bodyPr/>
        <a:lstStyle/>
        <a:p>
          <a:endParaRPr lang="en-GB"/>
        </a:p>
      </dgm:t>
    </dgm:pt>
    <dgm:pt modelId="{76A1B8ED-C295-4B7D-A23A-360FFC162D54}" type="sibTrans" cxnId="{B6B9635B-C46B-4ECE-A6F5-E386D8F17B85}">
      <dgm:prSet/>
      <dgm:spPr/>
      <dgm:t>
        <a:bodyPr/>
        <a:lstStyle/>
        <a:p>
          <a:endParaRPr lang="en-GB"/>
        </a:p>
      </dgm:t>
    </dgm:pt>
    <dgm:pt modelId="{B158CFA9-B06E-4276-89E6-E18413D90E96}">
      <dgm:prSet phldrT="[Text]" custT="1"/>
      <dgm:spPr/>
      <dgm:t>
        <a:bodyPr/>
        <a:lstStyle/>
        <a:p>
          <a:r>
            <a:rPr lang="en-GB" sz="1100" b="1" dirty="0"/>
            <a:t>Awards Letter</a:t>
          </a:r>
        </a:p>
      </dgm:t>
    </dgm:pt>
    <dgm:pt modelId="{4472D517-A6F3-4D34-BA72-3458CA100CC0}" type="parTrans" cxnId="{54947512-3C8B-4D83-BBCF-36016C6BE677}">
      <dgm:prSet/>
      <dgm:spPr/>
      <dgm:t>
        <a:bodyPr/>
        <a:lstStyle/>
        <a:p>
          <a:endParaRPr lang="en-GB"/>
        </a:p>
      </dgm:t>
    </dgm:pt>
    <dgm:pt modelId="{61068F05-3286-4D2B-A1DC-E1B2B5A19853}" type="sibTrans" cxnId="{54947512-3C8B-4D83-BBCF-36016C6BE677}">
      <dgm:prSet/>
      <dgm:spPr/>
      <dgm:t>
        <a:bodyPr/>
        <a:lstStyle/>
        <a:p>
          <a:endParaRPr lang="en-GB"/>
        </a:p>
      </dgm:t>
    </dgm:pt>
    <dgm:pt modelId="{DA4B8211-A616-4BE0-A5BB-A4B997370F5A}">
      <dgm:prSet phldrT="[Text]" custT="1"/>
      <dgm:spPr/>
      <dgm:t>
        <a:bodyPr/>
        <a:lstStyle/>
        <a:p>
          <a:r>
            <a:rPr lang="en-GB" sz="1100" b="1" dirty="0"/>
            <a:t>Arrange your support</a:t>
          </a:r>
        </a:p>
      </dgm:t>
    </dgm:pt>
    <dgm:pt modelId="{1DEC74AA-716D-4619-AF11-36335A271B12}" type="parTrans" cxnId="{29882B5D-DED0-4701-B928-1D6FF8AC53A7}">
      <dgm:prSet/>
      <dgm:spPr/>
      <dgm:t>
        <a:bodyPr/>
        <a:lstStyle/>
        <a:p>
          <a:endParaRPr lang="en-GB"/>
        </a:p>
      </dgm:t>
    </dgm:pt>
    <dgm:pt modelId="{33DF5DF0-939F-4344-A3C4-7A6501EE6A66}" type="sibTrans" cxnId="{29882B5D-DED0-4701-B928-1D6FF8AC53A7}">
      <dgm:prSet/>
      <dgm:spPr/>
      <dgm:t>
        <a:bodyPr/>
        <a:lstStyle/>
        <a:p>
          <a:endParaRPr lang="en-GB"/>
        </a:p>
      </dgm:t>
    </dgm:pt>
    <dgm:pt modelId="{F14DD0E5-C4A1-448D-ADA6-0E0876D3CC24}" type="pres">
      <dgm:prSet presAssocID="{EA41042D-A843-4ED6-AE17-17092D09D0D6}" presName="Name0" presStyleCnt="0">
        <dgm:presLayoutVars>
          <dgm:dir/>
          <dgm:resizeHandles val="exact"/>
        </dgm:presLayoutVars>
      </dgm:prSet>
      <dgm:spPr/>
    </dgm:pt>
    <dgm:pt modelId="{9F81788A-BB0D-494F-B20C-9BA82A9FC23C}" type="pres">
      <dgm:prSet presAssocID="{EA41042D-A843-4ED6-AE17-17092D09D0D6}" presName="arrow" presStyleLbl="bgShp" presStyleIdx="0" presStyleCnt="1"/>
      <dgm:spPr>
        <a:solidFill>
          <a:srgbClr val="C00000"/>
        </a:solidFill>
        <a:ln>
          <a:solidFill>
            <a:schemeClr val="bg1">
              <a:lumMod val="85000"/>
            </a:schemeClr>
          </a:solidFill>
        </a:ln>
      </dgm:spPr>
    </dgm:pt>
    <dgm:pt modelId="{50BF2525-B5B9-4104-8599-FBD40418027E}" type="pres">
      <dgm:prSet presAssocID="{EA41042D-A843-4ED6-AE17-17092D09D0D6}" presName="points" presStyleCnt="0"/>
      <dgm:spPr/>
    </dgm:pt>
    <dgm:pt modelId="{B2CFFADF-9EAA-415A-A3B8-656A814CF804}" type="pres">
      <dgm:prSet presAssocID="{E569F92E-7D77-4690-9D89-8E1FEE8837B5}" presName="compositeA" presStyleCnt="0"/>
      <dgm:spPr/>
    </dgm:pt>
    <dgm:pt modelId="{4F0DC717-709E-41AB-8266-67C67FD078C1}" type="pres">
      <dgm:prSet presAssocID="{E569F92E-7D77-4690-9D89-8E1FEE8837B5}" presName="textA" presStyleLbl="revTx" presStyleIdx="0" presStyleCnt="8">
        <dgm:presLayoutVars>
          <dgm:bulletEnabled val="1"/>
        </dgm:presLayoutVars>
      </dgm:prSet>
      <dgm:spPr/>
    </dgm:pt>
    <dgm:pt modelId="{50824F3C-C040-4F5A-8065-4AA9359E5ED8}" type="pres">
      <dgm:prSet presAssocID="{E569F92E-7D77-4690-9D89-8E1FEE8837B5}" presName="circleA" presStyleLbl="node1" presStyleIdx="0" presStyleCnt="8"/>
      <dgm:spPr>
        <a:ln>
          <a:solidFill>
            <a:schemeClr val="bg1">
              <a:lumMod val="65000"/>
            </a:schemeClr>
          </a:solidFill>
        </a:ln>
      </dgm:spPr>
    </dgm:pt>
    <dgm:pt modelId="{F5201B5A-EE8A-4B87-B805-74957109AAA4}" type="pres">
      <dgm:prSet presAssocID="{E569F92E-7D77-4690-9D89-8E1FEE8837B5}" presName="spaceA" presStyleCnt="0"/>
      <dgm:spPr/>
    </dgm:pt>
    <dgm:pt modelId="{979E0C64-0865-4D4B-8E61-B3C7E88358D9}" type="pres">
      <dgm:prSet presAssocID="{CDBCE66E-F28B-4DDD-969C-2D3078D59F86}" presName="space" presStyleCnt="0"/>
      <dgm:spPr/>
    </dgm:pt>
    <dgm:pt modelId="{0AC2E56F-8941-47D3-912D-99654618E154}" type="pres">
      <dgm:prSet presAssocID="{FA191112-1A8B-4168-851C-B1381866E087}" presName="compositeB" presStyleCnt="0"/>
      <dgm:spPr/>
    </dgm:pt>
    <dgm:pt modelId="{4C07E633-1178-486B-8DBE-39102A65CDE7}" type="pres">
      <dgm:prSet presAssocID="{FA191112-1A8B-4168-851C-B1381866E087}" presName="textB" presStyleLbl="revTx" presStyleIdx="1" presStyleCnt="8">
        <dgm:presLayoutVars>
          <dgm:bulletEnabled val="1"/>
        </dgm:presLayoutVars>
      </dgm:prSet>
      <dgm:spPr/>
    </dgm:pt>
    <dgm:pt modelId="{AB82464E-4B3C-4487-96F6-0D6352C2A701}" type="pres">
      <dgm:prSet presAssocID="{FA191112-1A8B-4168-851C-B1381866E087}" presName="circleB" presStyleLbl="node1" presStyleIdx="1" presStyleCnt="8"/>
      <dgm:spPr>
        <a:ln>
          <a:solidFill>
            <a:schemeClr val="bg1">
              <a:lumMod val="65000"/>
            </a:schemeClr>
          </a:solidFill>
        </a:ln>
      </dgm:spPr>
    </dgm:pt>
    <dgm:pt modelId="{658E815C-E162-4E2D-9971-4513988E59C6}" type="pres">
      <dgm:prSet presAssocID="{FA191112-1A8B-4168-851C-B1381866E087}" presName="spaceB" presStyleCnt="0"/>
      <dgm:spPr/>
    </dgm:pt>
    <dgm:pt modelId="{B70504F2-3A24-4109-B9A7-CBEE1BD1174B}" type="pres">
      <dgm:prSet presAssocID="{6130E9F3-8A26-4131-A5E9-2B42EF6F3F99}" presName="space" presStyleCnt="0"/>
      <dgm:spPr/>
    </dgm:pt>
    <dgm:pt modelId="{F345153E-3B85-4CB1-B830-B1B53979BF02}" type="pres">
      <dgm:prSet presAssocID="{5891E818-AC7C-42EF-9DB7-13011C141661}" presName="compositeA" presStyleCnt="0"/>
      <dgm:spPr/>
    </dgm:pt>
    <dgm:pt modelId="{F4D1E673-56F2-41EC-9D60-00EB69B7E5BA}" type="pres">
      <dgm:prSet presAssocID="{5891E818-AC7C-42EF-9DB7-13011C141661}" presName="textA" presStyleLbl="revTx" presStyleIdx="2" presStyleCnt="8">
        <dgm:presLayoutVars>
          <dgm:bulletEnabled val="1"/>
        </dgm:presLayoutVars>
      </dgm:prSet>
      <dgm:spPr/>
    </dgm:pt>
    <dgm:pt modelId="{BE41CEC5-37A9-4AC0-A3AB-048CD9BEA6AC}" type="pres">
      <dgm:prSet presAssocID="{5891E818-AC7C-42EF-9DB7-13011C141661}" presName="circleA" presStyleLbl="node1" presStyleIdx="2" presStyleCnt="8"/>
      <dgm:spPr>
        <a:ln>
          <a:solidFill>
            <a:schemeClr val="bg1">
              <a:lumMod val="65000"/>
            </a:schemeClr>
          </a:solidFill>
        </a:ln>
      </dgm:spPr>
    </dgm:pt>
    <dgm:pt modelId="{CAB8F296-7703-453B-B4D3-60D541151636}" type="pres">
      <dgm:prSet presAssocID="{5891E818-AC7C-42EF-9DB7-13011C141661}" presName="spaceA" presStyleCnt="0"/>
      <dgm:spPr/>
    </dgm:pt>
    <dgm:pt modelId="{1D65D5B3-7DCD-40CC-99B4-C1E77E9EFEEB}" type="pres">
      <dgm:prSet presAssocID="{79CCAB2E-E2A2-4274-9CCB-4458E95FB351}" presName="space" presStyleCnt="0"/>
      <dgm:spPr/>
    </dgm:pt>
    <dgm:pt modelId="{734F92B7-F137-4666-ACCF-37851FA03866}" type="pres">
      <dgm:prSet presAssocID="{2FC7C77C-7A6C-422F-B617-E7F6BBE608E6}" presName="compositeB" presStyleCnt="0"/>
      <dgm:spPr/>
    </dgm:pt>
    <dgm:pt modelId="{3BB93D09-8CBD-49A4-976A-7D15F10F7DE6}" type="pres">
      <dgm:prSet presAssocID="{2FC7C77C-7A6C-422F-B617-E7F6BBE608E6}" presName="textB" presStyleLbl="revTx" presStyleIdx="3" presStyleCnt="8">
        <dgm:presLayoutVars>
          <dgm:bulletEnabled val="1"/>
        </dgm:presLayoutVars>
      </dgm:prSet>
      <dgm:spPr/>
    </dgm:pt>
    <dgm:pt modelId="{8BE4C8B5-7920-407C-8FD1-02E9ADF8B81F}" type="pres">
      <dgm:prSet presAssocID="{2FC7C77C-7A6C-422F-B617-E7F6BBE608E6}" presName="circleB" presStyleLbl="node1" presStyleIdx="3" presStyleCnt="8"/>
      <dgm:spPr>
        <a:ln>
          <a:solidFill>
            <a:schemeClr val="bg1">
              <a:lumMod val="65000"/>
            </a:schemeClr>
          </a:solidFill>
        </a:ln>
      </dgm:spPr>
    </dgm:pt>
    <dgm:pt modelId="{33ADA35B-AE52-4FAB-B1E8-89ED912E3B66}" type="pres">
      <dgm:prSet presAssocID="{2FC7C77C-7A6C-422F-B617-E7F6BBE608E6}" presName="spaceB" presStyleCnt="0"/>
      <dgm:spPr/>
    </dgm:pt>
    <dgm:pt modelId="{4C56CDA7-5246-429D-B49F-2C44E1010135}" type="pres">
      <dgm:prSet presAssocID="{377D8708-1084-44CB-8B16-926DA031652C}" presName="space" presStyleCnt="0"/>
      <dgm:spPr/>
    </dgm:pt>
    <dgm:pt modelId="{0533DED2-1CD9-4B79-BDD2-733F439ACD6C}" type="pres">
      <dgm:prSet presAssocID="{EA48DC09-E6BE-466A-BD6E-755C6D5EAC57}" presName="compositeA" presStyleCnt="0"/>
      <dgm:spPr/>
    </dgm:pt>
    <dgm:pt modelId="{6F7408F3-C71F-4405-BDD7-B30FD25B773B}" type="pres">
      <dgm:prSet presAssocID="{EA48DC09-E6BE-466A-BD6E-755C6D5EAC57}" presName="textA" presStyleLbl="revTx" presStyleIdx="4" presStyleCnt="8">
        <dgm:presLayoutVars>
          <dgm:bulletEnabled val="1"/>
        </dgm:presLayoutVars>
      </dgm:prSet>
      <dgm:spPr/>
    </dgm:pt>
    <dgm:pt modelId="{3AC60405-3C9E-4658-BD9D-FCB48C2896F8}" type="pres">
      <dgm:prSet presAssocID="{EA48DC09-E6BE-466A-BD6E-755C6D5EAC57}" presName="circleA" presStyleLbl="node1" presStyleIdx="4" presStyleCnt="8"/>
      <dgm:spPr>
        <a:ln>
          <a:solidFill>
            <a:schemeClr val="bg1">
              <a:lumMod val="65000"/>
            </a:schemeClr>
          </a:solidFill>
        </a:ln>
      </dgm:spPr>
    </dgm:pt>
    <dgm:pt modelId="{D41D7CE7-DD95-42D9-BCAA-2B0B49AB55CA}" type="pres">
      <dgm:prSet presAssocID="{EA48DC09-E6BE-466A-BD6E-755C6D5EAC57}" presName="spaceA" presStyleCnt="0"/>
      <dgm:spPr/>
    </dgm:pt>
    <dgm:pt modelId="{728E7637-BCEA-4F11-BB38-2BECAAF9D219}" type="pres">
      <dgm:prSet presAssocID="{3A53F811-343B-4C1E-845F-8568885F8E9E}" presName="space" presStyleCnt="0"/>
      <dgm:spPr/>
    </dgm:pt>
    <dgm:pt modelId="{D9D11846-ADBA-430B-851E-DD1C4CB17C87}" type="pres">
      <dgm:prSet presAssocID="{2996E59A-2A46-4108-BAB6-EB1331DB8946}" presName="compositeB" presStyleCnt="0"/>
      <dgm:spPr/>
    </dgm:pt>
    <dgm:pt modelId="{F7291943-253C-4B5D-A490-11D6286B5CD6}" type="pres">
      <dgm:prSet presAssocID="{2996E59A-2A46-4108-BAB6-EB1331DB8946}" presName="textB" presStyleLbl="revTx" presStyleIdx="5" presStyleCnt="8">
        <dgm:presLayoutVars>
          <dgm:bulletEnabled val="1"/>
        </dgm:presLayoutVars>
      </dgm:prSet>
      <dgm:spPr/>
    </dgm:pt>
    <dgm:pt modelId="{7E8C6D92-0C74-400A-9375-8F342317EABA}" type="pres">
      <dgm:prSet presAssocID="{2996E59A-2A46-4108-BAB6-EB1331DB8946}" presName="circleB" presStyleLbl="node1" presStyleIdx="5" presStyleCnt="8"/>
      <dgm:spPr>
        <a:ln>
          <a:solidFill>
            <a:schemeClr val="bg1">
              <a:lumMod val="65000"/>
            </a:schemeClr>
          </a:solidFill>
        </a:ln>
      </dgm:spPr>
    </dgm:pt>
    <dgm:pt modelId="{DF43BC0C-4A2B-4376-A0A4-52348CEC7989}" type="pres">
      <dgm:prSet presAssocID="{2996E59A-2A46-4108-BAB6-EB1331DB8946}" presName="spaceB" presStyleCnt="0"/>
      <dgm:spPr/>
    </dgm:pt>
    <dgm:pt modelId="{3F21A309-C2FD-4699-B6B3-BA01207D1473}" type="pres">
      <dgm:prSet presAssocID="{76A1B8ED-C295-4B7D-A23A-360FFC162D54}" presName="space" presStyleCnt="0"/>
      <dgm:spPr/>
    </dgm:pt>
    <dgm:pt modelId="{0CD5BDBE-FCCC-4B02-95F0-F0CE39C735F6}" type="pres">
      <dgm:prSet presAssocID="{B158CFA9-B06E-4276-89E6-E18413D90E96}" presName="compositeA" presStyleCnt="0"/>
      <dgm:spPr/>
    </dgm:pt>
    <dgm:pt modelId="{9A01F519-5218-4A3F-BE12-181C6F0A004D}" type="pres">
      <dgm:prSet presAssocID="{B158CFA9-B06E-4276-89E6-E18413D90E96}" presName="textA" presStyleLbl="revTx" presStyleIdx="6" presStyleCnt="8">
        <dgm:presLayoutVars>
          <dgm:bulletEnabled val="1"/>
        </dgm:presLayoutVars>
      </dgm:prSet>
      <dgm:spPr/>
    </dgm:pt>
    <dgm:pt modelId="{CC6BE6A5-AAD7-46EC-80D9-78035CCA49E2}" type="pres">
      <dgm:prSet presAssocID="{B158CFA9-B06E-4276-89E6-E18413D90E96}" presName="circleA" presStyleLbl="node1" presStyleIdx="6" presStyleCnt="8"/>
      <dgm:spPr>
        <a:ln>
          <a:solidFill>
            <a:schemeClr val="bg1">
              <a:lumMod val="65000"/>
            </a:schemeClr>
          </a:solidFill>
        </a:ln>
      </dgm:spPr>
    </dgm:pt>
    <dgm:pt modelId="{F86AF264-5D57-4DAF-AD0D-8F0432CD9CFC}" type="pres">
      <dgm:prSet presAssocID="{B158CFA9-B06E-4276-89E6-E18413D90E96}" presName="spaceA" presStyleCnt="0"/>
      <dgm:spPr/>
    </dgm:pt>
    <dgm:pt modelId="{58F722B7-B909-485B-ADFA-8E44D5E3CC6B}" type="pres">
      <dgm:prSet presAssocID="{61068F05-3286-4D2B-A1DC-E1B2B5A19853}" presName="space" presStyleCnt="0"/>
      <dgm:spPr/>
    </dgm:pt>
    <dgm:pt modelId="{D093DC7D-4BF3-4C9B-8BF0-B2DDE56C916E}" type="pres">
      <dgm:prSet presAssocID="{DA4B8211-A616-4BE0-A5BB-A4B997370F5A}" presName="compositeB" presStyleCnt="0"/>
      <dgm:spPr/>
    </dgm:pt>
    <dgm:pt modelId="{2455A3E8-68BD-4986-AE48-DE48717F2CF3}" type="pres">
      <dgm:prSet presAssocID="{DA4B8211-A616-4BE0-A5BB-A4B997370F5A}" presName="textB" presStyleLbl="revTx" presStyleIdx="7" presStyleCnt="8">
        <dgm:presLayoutVars>
          <dgm:bulletEnabled val="1"/>
        </dgm:presLayoutVars>
      </dgm:prSet>
      <dgm:spPr/>
    </dgm:pt>
    <dgm:pt modelId="{C37E116E-4907-45F0-B82D-FF078A93FF1C}" type="pres">
      <dgm:prSet presAssocID="{DA4B8211-A616-4BE0-A5BB-A4B997370F5A}" presName="circleB" presStyleLbl="node1" presStyleIdx="7" presStyleCnt="8"/>
      <dgm:spPr>
        <a:ln>
          <a:solidFill>
            <a:schemeClr val="bg1">
              <a:lumMod val="65000"/>
            </a:schemeClr>
          </a:solidFill>
        </a:ln>
      </dgm:spPr>
    </dgm:pt>
    <dgm:pt modelId="{638F099E-4D67-488F-8F74-D4E31B2EC916}" type="pres">
      <dgm:prSet presAssocID="{DA4B8211-A616-4BE0-A5BB-A4B997370F5A}" presName="spaceB" presStyleCnt="0"/>
      <dgm:spPr/>
    </dgm:pt>
  </dgm:ptLst>
  <dgm:cxnLst>
    <dgm:cxn modelId="{DD912B0E-4125-44C6-837A-C7EFB69FD879}" srcId="{EA41042D-A843-4ED6-AE17-17092D09D0D6}" destId="{FA191112-1A8B-4168-851C-B1381866E087}" srcOrd="1" destOrd="0" parTransId="{698367D2-7591-4E0D-9EDB-498E96A31DDA}" sibTransId="{6130E9F3-8A26-4131-A5E9-2B42EF6F3F99}"/>
    <dgm:cxn modelId="{54947512-3C8B-4D83-BBCF-36016C6BE677}" srcId="{EA41042D-A843-4ED6-AE17-17092D09D0D6}" destId="{B158CFA9-B06E-4276-89E6-E18413D90E96}" srcOrd="6" destOrd="0" parTransId="{4472D517-A6F3-4D34-BA72-3458CA100CC0}" sibTransId="{61068F05-3286-4D2B-A1DC-E1B2B5A19853}"/>
    <dgm:cxn modelId="{59DB2924-1218-4360-9BC8-23F336D17B7A}" type="presOf" srcId="{DA4B8211-A616-4BE0-A5BB-A4B997370F5A}" destId="{2455A3E8-68BD-4986-AE48-DE48717F2CF3}" srcOrd="0" destOrd="0" presId="urn:microsoft.com/office/officeart/2005/8/layout/hProcess11"/>
    <dgm:cxn modelId="{B6B9635B-C46B-4ECE-A6F5-E386D8F17B85}" srcId="{EA41042D-A843-4ED6-AE17-17092D09D0D6}" destId="{2996E59A-2A46-4108-BAB6-EB1331DB8946}" srcOrd="5" destOrd="0" parTransId="{86BF6626-0247-473D-8C70-B3B9B9A056B7}" sibTransId="{76A1B8ED-C295-4B7D-A23A-360FFC162D54}"/>
    <dgm:cxn modelId="{29882B5D-DED0-4701-B928-1D6FF8AC53A7}" srcId="{EA41042D-A843-4ED6-AE17-17092D09D0D6}" destId="{DA4B8211-A616-4BE0-A5BB-A4B997370F5A}" srcOrd="7" destOrd="0" parTransId="{1DEC74AA-716D-4619-AF11-36335A271B12}" sibTransId="{33DF5DF0-939F-4344-A3C4-7A6501EE6A66}"/>
    <dgm:cxn modelId="{6C10737A-C241-41FA-8EF8-EB67DEF6B377}" type="presOf" srcId="{FA191112-1A8B-4168-851C-B1381866E087}" destId="{4C07E633-1178-486B-8DBE-39102A65CDE7}" srcOrd="0" destOrd="0" presId="urn:microsoft.com/office/officeart/2005/8/layout/hProcess11"/>
    <dgm:cxn modelId="{C104F19B-2032-46E4-8662-5E6B739D80E5}" type="presOf" srcId="{2996E59A-2A46-4108-BAB6-EB1331DB8946}" destId="{F7291943-253C-4B5D-A490-11D6286B5CD6}" srcOrd="0" destOrd="0" presId="urn:microsoft.com/office/officeart/2005/8/layout/hProcess11"/>
    <dgm:cxn modelId="{32405DA2-E128-47E9-AB9A-FF4352B97EDE}" type="presOf" srcId="{2FC7C77C-7A6C-422F-B617-E7F6BBE608E6}" destId="{3BB93D09-8CBD-49A4-976A-7D15F10F7DE6}" srcOrd="0" destOrd="0" presId="urn:microsoft.com/office/officeart/2005/8/layout/hProcess11"/>
    <dgm:cxn modelId="{632D84B1-B814-47D6-AECE-1AE5764AC977}" srcId="{EA41042D-A843-4ED6-AE17-17092D09D0D6}" destId="{2FC7C77C-7A6C-422F-B617-E7F6BBE608E6}" srcOrd="3" destOrd="0" parTransId="{AF26A8D8-BDC3-4718-8F5E-C0BA88765F70}" sibTransId="{377D8708-1084-44CB-8B16-926DA031652C}"/>
    <dgm:cxn modelId="{E36D46C0-3104-4ED7-9853-B6AD200451D7}" type="presOf" srcId="{5891E818-AC7C-42EF-9DB7-13011C141661}" destId="{F4D1E673-56F2-41EC-9D60-00EB69B7E5BA}" srcOrd="0" destOrd="0" presId="urn:microsoft.com/office/officeart/2005/8/layout/hProcess11"/>
    <dgm:cxn modelId="{C8AC59DA-AC55-4BBE-B98F-7C75D00449DF}" type="presOf" srcId="{B158CFA9-B06E-4276-89E6-E18413D90E96}" destId="{9A01F519-5218-4A3F-BE12-181C6F0A004D}" srcOrd="0" destOrd="0" presId="urn:microsoft.com/office/officeart/2005/8/layout/hProcess11"/>
    <dgm:cxn modelId="{176B69E6-65C0-4A41-8EC9-1C52BD2675E9}" type="presOf" srcId="{E569F92E-7D77-4690-9D89-8E1FEE8837B5}" destId="{4F0DC717-709E-41AB-8266-67C67FD078C1}" srcOrd="0" destOrd="0" presId="urn:microsoft.com/office/officeart/2005/8/layout/hProcess11"/>
    <dgm:cxn modelId="{D249BFEC-8EBF-4DC3-8E87-DDDC763357F9}" type="presOf" srcId="{EA41042D-A843-4ED6-AE17-17092D09D0D6}" destId="{F14DD0E5-C4A1-448D-ADA6-0E0876D3CC24}" srcOrd="0" destOrd="0" presId="urn:microsoft.com/office/officeart/2005/8/layout/hProcess11"/>
    <dgm:cxn modelId="{6EFD09EF-4C0B-459F-8BD5-8E8FF66EC7F1}" srcId="{EA41042D-A843-4ED6-AE17-17092D09D0D6}" destId="{5891E818-AC7C-42EF-9DB7-13011C141661}" srcOrd="2" destOrd="0" parTransId="{EEDBDF1C-53C0-41FD-B7AC-A30F7C976059}" sibTransId="{79CCAB2E-E2A2-4274-9CCB-4458E95FB351}"/>
    <dgm:cxn modelId="{25A430F8-F1BA-42C7-96B4-1149B7466A1F}" srcId="{EA41042D-A843-4ED6-AE17-17092D09D0D6}" destId="{EA48DC09-E6BE-466A-BD6E-755C6D5EAC57}" srcOrd="4" destOrd="0" parTransId="{3763459C-1AB2-455E-AB1B-E5380C67F059}" sibTransId="{3A53F811-343B-4C1E-845F-8568885F8E9E}"/>
    <dgm:cxn modelId="{1B8B98FB-CBD8-488E-8C96-02F4E9A20DE5}" type="presOf" srcId="{EA48DC09-E6BE-466A-BD6E-755C6D5EAC57}" destId="{6F7408F3-C71F-4405-BDD7-B30FD25B773B}" srcOrd="0" destOrd="0" presId="urn:microsoft.com/office/officeart/2005/8/layout/hProcess11"/>
    <dgm:cxn modelId="{D58FAFFD-FC5C-49E1-9B85-60437F75CE9C}" srcId="{EA41042D-A843-4ED6-AE17-17092D09D0D6}" destId="{E569F92E-7D77-4690-9D89-8E1FEE8837B5}" srcOrd="0" destOrd="0" parTransId="{15C0947F-501D-4F89-BFE6-596E333CAFD8}" sibTransId="{CDBCE66E-F28B-4DDD-969C-2D3078D59F86}"/>
    <dgm:cxn modelId="{702AC8F1-C089-4D00-AC65-32A5F9DED22D}" type="presParOf" srcId="{F14DD0E5-C4A1-448D-ADA6-0E0876D3CC24}" destId="{9F81788A-BB0D-494F-B20C-9BA82A9FC23C}" srcOrd="0" destOrd="0" presId="urn:microsoft.com/office/officeart/2005/8/layout/hProcess11"/>
    <dgm:cxn modelId="{391DF305-B575-4FB9-B3C5-EA02684A35BB}" type="presParOf" srcId="{F14DD0E5-C4A1-448D-ADA6-0E0876D3CC24}" destId="{50BF2525-B5B9-4104-8599-FBD40418027E}" srcOrd="1" destOrd="0" presId="urn:microsoft.com/office/officeart/2005/8/layout/hProcess11"/>
    <dgm:cxn modelId="{EB976302-216B-465C-814F-6740DCDC95F5}" type="presParOf" srcId="{50BF2525-B5B9-4104-8599-FBD40418027E}" destId="{B2CFFADF-9EAA-415A-A3B8-656A814CF804}" srcOrd="0" destOrd="0" presId="urn:microsoft.com/office/officeart/2005/8/layout/hProcess11"/>
    <dgm:cxn modelId="{74EEC4BA-68E4-4E04-BC39-12B638AFC8D5}" type="presParOf" srcId="{B2CFFADF-9EAA-415A-A3B8-656A814CF804}" destId="{4F0DC717-709E-41AB-8266-67C67FD078C1}" srcOrd="0" destOrd="0" presId="urn:microsoft.com/office/officeart/2005/8/layout/hProcess11"/>
    <dgm:cxn modelId="{B7D1CCCE-058B-4433-96CE-96BA654E26B5}" type="presParOf" srcId="{B2CFFADF-9EAA-415A-A3B8-656A814CF804}" destId="{50824F3C-C040-4F5A-8065-4AA9359E5ED8}" srcOrd="1" destOrd="0" presId="urn:microsoft.com/office/officeart/2005/8/layout/hProcess11"/>
    <dgm:cxn modelId="{9A0AB2A8-A90C-49F8-BA69-FCEBD868EFAD}" type="presParOf" srcId="{B2CFFADF-9EAA-415A-A3B8-656A814CF804}" destId="{F5201B5A-EE8A-4B87-B805-74957109AAA4}" srcOrd="2" destOrd="0" presId="urn:microsoft.com/office/officeart/2005/8/layout/hProcess11"/>
    <dgm:cxn modelId="{580B0233-2E40-4217-861C-D9C2BD53BC64}" type="presParOf" srcId="{50BF2525-B5B9-4104-8599-FBD40418027E}" destId="{979E0C64-0865-4D4B-8E61-B3C7E88358D9}" srcOrd="1" destOrd="0" presId="urn:microsoft.com/office/officeart/2005/8/layout/hProcess11"/>
    <dgm:cxn modelId="{82F91B2B-3F83-42D1-A3AD-F225A664962F}" type="presParOf" srcId="{50BF2525-B5B9-4104-8599-FBD40418027E}" destId="{0AC2E56F-8941-47D3-912D-99654618E154}" srcOrd="2" destOrd="0" presId="urn:microsoft.com/office/officeart/2005/8/layout/hProcess11"/>
    <dgm:cxn modelId="{138FC0FF-70DE-4286-ABA4-AD2D1AEC6472}" type="presParOf" srcId="{0AC2E56F-8941-47D3-912D-99654618E154}" destId="{4C07E633-1178-486B-8DBE-39102A65CDE7}" srcOrd="0" destOrd="0" presId="urn:microsoft.com/office/officeart/2005/8/layout/hProcess11"/>
    <dgm:cxn modelId="{C75652CA-8954-49F7-ACBC-EF3B1AFEFF28}" type="presParOf" srcId="{0AC2E56F-8941-47D3-912D-99654618E154}" destId="{AB82464E-4B3C-4487-96F6-0D6352C2A701}" srcOrd="1" destOrd="0" presId="urn:microsoft.com/office/officeart/2005/8/layout/hProcess11"/>
    <dgm:cxn modelId="{E8E1C398-26D0-4D27-8FF8-1B6AC9315AF7}" type="presParOf" srcId="{0AC2E56F-8941-47D3-912D-99654618E154}" destId="{658E815C-E162-4E2D-9971-4513988E59C6}" srcOrd="2" destOrd="0" presId="urn:microsoft.com/office/officeart/2005/8/layout/hProcess11"/>
    <dgm:cxn modelId="{C87E68FA-6766-4C5D-A845-F94C2CE6B849}" type="presParOf" srcId="{50BF2525-B5B9-4104-8599-FBD40418027E}" destId="{B70504F2-3A24-4109-B9A7-CBEE1BD1174B}" srcOrd="3" destOrd="0" presId="urn:microsoft.com/office/officeart/2005/8/layout/hProcess11"/>
    <dgm:cxn modelId="{FEF8BD30-08F9-4D09-9D3F-8EA41303971E}" type="presParOf" srcId="{50BF2525-B5B9-4104-8599-FBD40418027E}" destId="{F345153E-3B85-4CB1-B830-B1B53979BF02}" srcOrd="4" destOrd="0" presId="urn:microsoft.com/office/officeart/2005/8/layout/hProcess11"/>
    <dgm:cxn modelId="{EE7F3FE9-A641-4466-83B4-91FA4A1346D1}" type="presParOf" srcId="{F345153E-3B85-4CB1-B830-B1B53979BF02}" destId="{F4D1E673-56F2-41EC-9D60-00EB69B7E5BA}" srcOrd="0" destOrd="0" presId="urn:microsoft.com/office/officeart/2005/8/layout/hProcess11"/>
    <dgm:cxn modelId="{400E048F-9FB5-4430-9AC0-0F7803762266}" type="presParOf" srcId="{F345153E-3B85-4CB1-B830-B1B53979BF02}" destId="{BE41CEC5-37A9-4AC0-A3AB-048CD9BEA6AC}" srcOrd="1" destOrd="0" presId="urn:microsoft.com/office/officeart/2005/8/layout/hProcess11"/>
    <dgm:cxn modelId="{0FB489B9-F694-4377-B25A-23D3FBA8E075}" type="presParOf" srcId="{F345153E-3B85-4CB1-B830-B1B53979BF02}" destId="{CAB8F296-7703-453B-B4D3-60D541151636}" srcOrd="2" destOrd="0" presId="urn:microsoft.com/office/officeart/2005/8/layout/hProcess11"/>
    <dgm:cxn modelId="{059A3DA9-F844-4B01-8813-8696FB7EA3ED}" type="presParOf" srcId="{50BF2525-B5B9-4104-8599-FBD40418027E}" destId="{1D65D5B3-7DCD-40CC-99B4-C1E77E9EFEEB}" srcOrd="5" destOrd="0" presId="urn:microsoft.com/office/officeart/2005/8/layout/hProcess11"/>
    <dgm:cxn modelId="{4D45348D-2CA4-4557-BBAC-FA3C31E44F40}" type="presParOf" srcId="{50BF2525-B5B9-4104-8599-FBD40418027E}" destId="{734F92B7-F137-4666-ACCF-37851FA03866}" srcOrd="6" destOrd="0" presId="urn:microsoft.com/office/officeart/2005/8/layout/hProcess11"/>
    <dgm:cxn modelId="{D5A8397F-0581-4BD4-940B-6EE34D06350D}" type="presParOf" srcId="{734F92B7-F137-4666-ACCF-37851FA03866}" destId="{3BB93D09-8CBD-49A4-976A-7D15F10F7DE6}" srcOrd="0" destOrd="0" presId="urn:microsoft.com/office/officeart/2005/8/layout/hProcess11"/>
    <dgm:cxn modelId="{EA600890-BED0-4EAD-975F-B57EFBC543B0}" type="presParOf" srcId="{734F92B7-F137-4666-ACCF-37851FA03866}" destId="{8BE4C8B5-7920-407C-8FD1-02E9ADF8B81F}" srcOrd="1" destOrd="0" presId="urn:microsoft.com/office/officeart/2005/8/layout/hProcess11"/>
    <dgm:cxn modelId="{030C8635-A525-4A3C-8109-50F139850486}" type="presParOf" srcId="{734F92B7-F137-4666-ACCF-37851FA03866}" destId="{33ADA35B-AE52-4FAB-B1E8-89ED912E3B66}" srcOrd="2" destOrd="0" presId="urn:microsoft.com/office/officeart/2005/8/layout/hProcess11"/>
    <dgm:cxn modelId="{6DB614F9-03CF-4783-92A5-8E89623ECE69}" type="presParOf" srcId="{50BF2525-B5B9-4104-8599-FBD40418027E}" destId="{4C56CDA7-5246-429D-B49F-2C44E1010135}" srcOrd="7" destOrd="0" presId="urn:microsoft.com/office/officeart/2005/8/layout/hProcess11"/>
    <dgm:cxn modelId="{9B5075C8-3198-4C83-B493-8227200FC0DC}" type="presParOf" srcId="{50BF2525-B5B9-4104-8599-FBD40418027E}" destId="{0533DED2-1CD9-4B79-BDD2-733F439ACD6C}" srcOrd="8" destOrd="0" presId="urn:microsoft.com/office/officeart/2005/8/layout/hProcess11"/>
    <dgm:cxn modelId="{EFBB3ACE-6FD4-4B39-A18D-8E66A50689DE}" type="presParOf" srcId="{0533DED2-1CD9-4B79-BDD2-733F439ACD6C}" destId="{6F7408F3-C71F-4405-BDD7-B30FD25B773B}" srcOrd="0" destOrd="0" presId="urn:microsoft.com/office/officeart/2005/8/layout/hProcess11"/>
    <dgm:cxn modelId="{75AEC31B-5B99-4C63-8C7D-BD25EC3F7175}" type="presParOf" srcId="{0533DED2-1CD9-4B79-BDD2-733F439ACD6C}" destId="{3AC60405-3C9E-4658-BD9D-FCB48C2896F8}" srcOrd="1" destOrd="0" presId="urn:microsoft.com/office/officeart/2005/8/layout/hProcess11"/>
    <dgm:cxn modelId="{667ABC4A-FEC6-4877-8174-2BAD060E8EAA}" type="presParOf" srcId="{0533DED2-1CD9-4B79-BDD2-733F439ACD6C}" destId="{D41D7CE7-DD95-42D9-BCAA-2B0B49AB55CA}" srcOrd="2" destOrd="0" presId="urn:microsoft.com/office/officeart/2005/8/layout/hProcess11"/>
    <dgm:cxn modelId="{A24B1C60-5944-4D5E-BA96-D1E41D9C23AD}" type="presParOf" srcId="{50BF2525-B5B9-4104-8599-FBD40418027E}" destId="{728E7637-BCEA-4F11-BB38-2BECAAF9D219}" srcOrd="9" destOrd="0" presId="urn:microsoft.com/office/officeart/2005/8/layout/hProcess11"/>
    <dgm:cxn modelId="{7AF66139-CD29-4461-A8AD-11D347530A79}" type="presParOf" srcId="{50BF2525-B5B9-4104-8599-FBD40418027E}" destId="{D9D11846-ADBA-430B-851E-DD1C4CB17C87}" srcOrd="10" destOrd="0" presId="urn:microsoft.com/office/officeart/2005/8/layout/hProcess11"/>
    <dgm:cxn modelId="{47540C72-8EDB-44F2-BA5E-6D6B7F6E9967}" type="presParOf" srcId="{D9D11846-ADBA-430B-851E-DD1C4CB17C87}" destId="{F7291943-253C-4B5D-A490-11D6286B5CD6}" srcOrd="0" destOrd="0" presId="urn:microsoft.com/office/officeart/2005/8/layout/hProcess11"/>
    <dgm:cxn modelId="{9B9828ED-FE28-42D4-9661-5C7FF9CEFE7F}" type="presParOf" srcId="{D9D11846-ADBA-430B-851E-DD1C4CB17C87}" destId="{7E8C6D92-0C74-400A-9375-8F342317EABA}" srcOrd="1" destOrd="0" presId="urn:microsoft.com/office/officeart/2005/8/layout/hProcess11"/>
    <dgm:cxn modelId="{D164343F-000B-4522-BECF-EE43279ACD99}" type="presParOf" srcId="{D9D11846-ADBA-430B-851E-DD1C4CB17C87}" destId="{DF43BC0C-4A2B-4376-A0A4-52348CEC7989}" srcOrd="2" destOrd="0" presId="urn:microsoft.com/office/officeart/2005/8/layout/hProcess11"/>
    <dgm:cxn modelId="{B001259C-549B-49A5-B2E3-456C5012FC6C}" type="presParOf" srcId="{50BF2525-B5B9-4104-8599-FBD40418027E}" destId="{3F21A309-C2FD-4699-B6B3-BA01207D1473}" srcOrd="11" destOrd="0" presId="urn:microsoft.com/office/officeart/2005/8/layout/hProcess11"/>
    <dgm:cxn modelId="{C1BAF94A-EDB1-4385-9A5B-227AD5DFB06C}" type="presParOf" srcId="{50BF2525-B5B9-4104-8599-FBD40418027E}" destId="{0CD5BDBE-FCCC-4B02-95F0-F0CE39C735F6}" srcOrd="12" destOrd="0" presId="urn:microsoft.com/office/officeart/2005/8/layout/hProcess11"/>
    <dgm:cxn modelId="{1C753361-3C9D-42E0-B026-CB1104EC80AA}" type="presParOf" srcId="{0CD5BDBE-FCCC-4B02-95F0-F0CE39C735F6}" destId="{9A01F519-5218-4A3F-BE12-181C6F0A004D}" srcOrd="0" destOrd="0" presId="urn:microsoft.com/office/officeart/2005/8/layout/hProcess11"/>
    <dgm:cxn modelId="{C3533A58-C4B9-49B3-80DB-FF7312D40AED}" type="presParOf" srcId="{0CD5BDBE-FCCC-4B02-95F0-F0CE39C735F6}" destId="{CC6BE6A5-AAD7-46EC-80D9-78035CCA49E2}" srcOrd="1" destOrd="0" presId="urn:microsoft.com/office/officeart/2005/8/layout/hProcess11"/>
    <dgm:cxn modelId="{B88BE643-8F72-48D2-8294-F6E4D4408FB5}" type="presParOf" srcId="{0CD5BDBE-FCCC-4B02-95F0-F0CE39C735F6}" destId="{F86AF264-5D57-4DAF-AD0D-8F0432CD9CFC}" srcOrd="2" destOrd="0" presId="urn:microsoft.com/office/officeart/2005/8/layout/hProcess11"/>
    <dgm:cxn modelId="{4E4BDFA3-B9FE-41DB-863D-41614D813B3D}" type="presParOf" srcId="{50BF2525-B5B9-4104-8599-FBD40418027E}" destId="{58F722B7-B909-485B-ADFA-8E44D5E3CC6B}" srcOrd="13" destOrd="0" presId="urn:microsoft.com/office/officeart/2005/8/layout/hProcess11"/>
    <dgm:cxn modelId="{EC9C93A5-E929-40EB-A46D-9613F3C4BA17}" type="presParOf" srcId="{50BF2525-B5B9-4104-8599-FBD40418027E}" destId="{D093DC7D-4BF3-4C9B-8BF0-B2DDE56C916E}" srcOrd="14" destOrd="0" presId="urn:microsoft.com/office/officeart/2005/8/layout/hProcess11"/>
    <dgm:cxn modelId="{24E25D6D-C10E-43CC-BDD7-9E18CEBDC00B}" type="presParOf" srcId="{D093DC7D-4BF3-4C9B-8BF0-B2DDE56C916E}" destId="{2455A3E8-68BD-4986-AE48-DE48717F2CF3}" srcOrd="0" destOrd="0" presId="urn:microsoft.com/office/officeart/2005/8/layout/hProcess11"/>
    <dgm:cxn modelId="{1974AEF4-4144-4A99-B56C-9B125D5CBA7A}" type="presParOf" srcId="{D093DC7D-4BF3-4C9B-8BF0-B2DDE56C916E}" destId="{C37E116E-4907-45F0-B82D-FF078A93FF1C}" srcOrd="1" destOrd="0" presId="urn:microsoft.com/office/officeart/2005/8/layout/hProcess11"/>
    <dgm:cxn modelId="{2F552079-579C-4923-AACC-368A0B0DF03B}" type="presParOf" srcId="{D093DC7D-4BF3-4C9B-8BF0-B2DDE56C916E}" destId="{638F099E-4D67-488F-8F74-D4E31B2EC916}"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81788A-BB0D-494F-B20C-9BA82A9FC23C}">
      <dsp:nvSpPr>
        <dsp:cNvPr id="0" name=""/>
        <dsp:cNvSpPr/>
      </dsp:nvSpPr>
      <dsp:spPr>
        <a:xfrm>
          <a:off x="0" y="1204436"/>
          <a:ext cx="7886700" cy="1605915"/>
        </a:xfrm>
        <a:prstGeom prst="notchedRightArrow">
          <a:avLst/>
        </a:prstGeom>
        <a:solidFill>
          <a:srgbClr val="C00000"/>
        </a:solidFill>
        <a:ln>
          <a:solidFill>
            <a:schemeClr val="bg1">
              <a:lumMod val="85000"/>
            </a:schemeClr>
          </a:solidFill>
        </a:ln>
        <a:effectLst/>
      </dsp:spPr>
      <dsp:style>
        <a:lnRef idx="0">
          <a:scrgbClr r="0" g="0" b="0"/>
        </a:lnRef>
        <a:fillRef idx="1">
          <a:scrgbClr r="0" g="0" b="0"/>
        </a:fillRef>
        <a:effectRef idx="0">
          <a:scrgbClr r="0" g="0" b="0"/>
        </a:effectRef>
        <a:fontRef idx="minor"/>
      </dsp:style>
    </dsp:sp>
    <dsp:sp modelId="{4F0DC717-709E-41AB-8266-67C67FD078C1}">
      <dsp:nvSpPr>
        <dsp:cNvPr id="0" name=""/>
        <dsp:cNvSpPr/>
      </dsp:nvSpPr>
      <dsp:spPr>
        <a:xfrm>
          <a:off x="281" y="0"/>
          <a:ext cx="849996" cy="160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b" anchorCtr="0">
          <a:noAutofit/>
        </a:bodyPr>
        <a:lstStyle/>
        <a:p>
          <a:pPr marL="0" lvl="0" indent="0" algn="ctr" defTabSz="488950">
            <a:lnSpc>
              <a:spcPct val="90000"/>
            </a:lnSpc>
            <a:spcBef>
              <a:spcPct val="0"/>
            </a:spcBef>
            <a:spcAft>
              <a:spcPct val="35000"/>
            </a:spcAft>
            <a:buNone/>
          </a:pPr>
          <a:r>
            <a:rPr lang="en-GB" sz="1100" b="1" kern="1200" dirty="0"/>
            <a:t>Application form</a:t>
          </a:r>
        </a:p>
      </dsp:txBody>
      <dsp:txXfrm>
        <a:off x="281" y="0"/>
        <a:ext cx="849996" cy="1605915"/>
      </dsp:txXfrm>
    </dsp:sp>
    <dsp:sp modelId="{50824F3C-C040-4F5A-8065-4AA9359E5ED8}">
      <dsp:nvSpPr>
        <dsp:cNvPr id="0" name=""/>
        <dsp:cNvSpPr/>
      </dsp:nvSpPr>
      <dsp:spPr>
        <a:xfrm>
          <a:off x="224540" y="1806654"/>
          <a:ext cx="401478" cy="401478"/>
        </a:xfrm>
        <a:prstGeom prst="ellipse">
          <a:avLst/>
        </a:prstGeom>
        <a:solidFill>
          <a:schemeClr val="lt1">
            <a:hueOff val="0"/>
            <a:satOff val="0"/>
            <a:lumOff val="0"/>
            <a:alphaOff val="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C07E633-1178-486B-8DBE-39102A65CDE7}">
      <dsp:nvSpPr>
        <dsp:cNvPr id="0" name=""/>
        <dsp:cNvSpPr/>
      </dsp:nvSpPr>
      <dsp:spPr>
        <a:xfrm>
          <a:off x="892777" y="2408872"/>
          <a:ext cx="849996" cy="160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t" anchorCtr="0">
          <a:noAutofit/>
        </a:bodyPr>
        <a:lstStyle/>
        <a:p>
          <a:pPr marL="0" lvl="0" indent="0" algn="ctr" defTabSz="488950">
            <a:lnSpc>
              <a:spcPct val="90000"/>
            </a:lnSpc>
            <a:spcBef>
              <a:spcPct val="0"/>
            </a:spcBef>
            <a:spcAft>
              <a:spcPct val="35000"/>
            </a:spcAft>
            <a:buNone/>
          </a:pPr>
          <a:r>
            <a:rPr lang="en-GB" sz="1100" b="1" kern="1200" dirty="0"/>
            <a:t>Suitable medical evidence</a:t>
          </a:r>
        </a:p>
      </dsp:txBody>
      <dsp:txXfrm>
        <a:off x="892777" y="2408872"/>
        <a:ext cx="849996" cy="1605915"/>
      </dsp:txXfrm>
    </dsp:sp>
    <dsp:sp modelId="{AB82464E-4B3C-4487-96F6-0D6352C2A701}">
      <dsp:nvSpPr>
        <dsp:cNvPr id="0" name=""/>
        <dsp:cNvSpPr/>
      </dsp:nvSpPr>
      <dsp:spPr>
        <a:xfrm>
          <a:off x="1117036" y="1806654"/>
          <a:ext cx="401478" cy="401478"/>
        </a:xfrm>
        <a:prstGeom prst="ellipse">
          <a:avLst/>
        </a:prstGeom>
        <a:solidFill>
          <a:schemeClr val="lt1">
            <a:hueOff val="0"/>
            <a:satOff val="0"/>
            <a:lumOff val="0"/>
            <a:alphaOff val="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4D1E673-56F2-41EC-9D60-00EB69B7E5BA}">
      <dsp:nvSpPr>
        <dsp:cNvPr id="0" name=""/>
        <dsp:cNvSpPr/>
      </dsp:nvSpPr>
      <dsp:spPr>
        <a:xfrm>
          <a:off x="1785273" y="0"/>
          <a:ext cx="849996" cy="160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b" anchorCtr="0">
          <a:noAutofit/>
        </a:bodyPr>
        <a:lstStyle/>
        <a:p>
          <a:pPr marL="0" lvl="0" indent="0" algn="ctr" defTabSz="488950">
            <a:lnSpc>
              <a:spcPct val="90000"/>
            </a:lnSpc>
            <a:spcBef>
              <a:spcPct val="0"/>
            </a:spcBef>
            <a:spcAft>
              <a:spcPct val="35000"/>
            </a:spcAft>
            <a:buNone/>
          </a:pPr>
          <a:r>
            <a:rPr lang="en-GB" sz="1100" b="1" kern="1200" dirty="0"/>
            <a:t>Send the form and evidence to your funding body</a:t>
          </a:r>
        </a:p>
      </dsp:txBody>
      <dsp:txXfrm>
        <a:off x="1785273" y="0"/>
        <a:ext cx="849996" cy="1605915"/>
      </dsp:txXfrm>
    </dsp:sp>
    <dsp:sp modelId="{BE41CEC5-37A9-4AC0-A3AB-048CD9BEA6AC}">
      <dsp:nvSpPr>
        <dsp:cNvPr id="0" name=""/>
        <dsp:cNvSpPr/>
      </dsp:nvSpPr>
      <dsp:spPr>
        <a:xfrm>
          <a:off x="2009531" y="1806654"/>
          <a:ext cx="401478" cy="401478"/>
        </a:xfrm>
        <a:prstGeom prst="ellipse">
          <a:avLst/>
        </a:prstGeom>
        <a:solidFill>
          <a:schemeClr val="lt1">
            <a:hueOff val="0"/>
            <a:satOff val="0"/>
            <a:lumOff val="0"/>
            <a:alphaOff val="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BB93D09-8CBD-49A4-976A-7D15F10F7DE6}">
      <dsp:nvSpPr>
        <dsp:cNvPr id="0" name=""/>
        <dsp:cNvSpPr/>
      </dsp:nvSpPr>
      <dsp:spPr>
        <a:xfrm>
          <a:off x="2677769" y="2408872"/>
          <a:ext cx="849996" cy="160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t" anchorCtr="0">
          <a:noAutofit/>
        </a:bodyPr>
        <a:lstStyle/>
        <a:p>
          <a:pPr marL="0" lvl="0" indent="0" algn="ctr" defTabSz="488950">
            <a:lnSpc>
              <a:spcPct val="90000"/>
            </a:lnSpc>
            <a:spcBef>
              <a:spcPct val="0"/>
            </a:spcBef>
            <a:spcAft>
              <a:spcPct val="35000"/>
            </a:spcAft>
            <a:buNone/>
          </a:pPr>
          <a:r>
            <a:rPr lang="en-GB" sz="1100" b="1" kern="1200" dirty="0"/>
            <a:t>Eligibility letter</a:t>
          </a:r>
        </a:p>
      </dsp:txBody>
      <dsp:txXfrm>
        <a:off x="2677769" y="2408872"/>
        <a:ext cx="849996" cy="1605915"/>
      </dsp:txXfrm>
    </dsp:sp>
    <dsp:sp modelId="{8BE4C8B5-7920-407C-8FD1-02E9ADF8B81F}">
      <dsp:nvSpPr>
        <dsp:cNvPr id="0" name=""/>
        <dsp:cNvSpPr/>
      </dsp:nvSpPr>
      <dsp:spPr>
        <a:xfrm>
          <a:off x="2902027" y="1806654"/>
          <a:ext cx="401478" cy="401478"/>
        </a:xfrm>
        <a:prstGeom prst="ellipse">
          <a:avLst/>
        </a:prstGeom>
        <a:solidFill>
          <a:schemeClr val="lt1">
            <a:hueOff val="0"/>
            <a:satOff val="0"/>
            <a:lumOff val="0"/>
            <a:alphaOff val="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7408F3-C71F-4405-BDD7-B30FD25B773B}">
      <dsp:nvSpPr>
        <dsp:cNvPr id="0" name=""/>
        <dsp:cNvSpPr/>
      </dsp:nvSpPr>
      <dsp:spPr>
        <a:xfrm>
          <a:off x="3570264" y="0"/>
          <a:ext cx="849996" cy="160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b" anchorCtr="0">
          <a:noAutofit/>
        </a:bodyPr>
        <a:lstStyle/>
        <a:p>
          <a:pPr marL="0" lvl="0" indent="0" algn="ctr" defTabSz="488950">
            <a:lnSpc>
              <a:spcPct val="90000"/>
            </a:lnSpc>
            <a:spcBef>
              <a:spcPct val="0"/>
            </a:spcBef>
            <a:spcAft>
              <a:spcPct val="35000"/>
            </a:spcAft>
            <a:buNone/>
          </a:pPr>
          <a:r>
            <a:rPr lang="en-GB" sz="1100" b="1" kern="1200" dirty="0"/>
            <a:t>Assessment</a:t>
          </a:r>
        </a:p>
      </dsp:txBody>
      <dsp:txXfrm>
        <a:off x="3570264" y="0"/>
        <a:ext cx="849996" cy="1605915"/>
      </dsp:txXfrm>
    </dsp:sp>
    <dsp:sp modelId="{3AC60405-3C9E-4658-BD9D-FCB48C2896F8}">
      <dsp:nvSpPr>
        <dsp:cNvPr id="0" name=""/>
        <dsp:cNvSpPr/>
      </dsp:nvSpPr>
      <dsp:spPr>
        <a:xfrm>
          <a:off x="3794523" y="1806654"/>
          <a:ext cx="401478" cy="401478"/>
        </a:xfrm>
        <a:prstGeom prst="ellipse">
          <a:avLst/>
        </a:prstGeom>
        <a:solidFill>
          <a:schemeClr val="lt1">
            <a:hueOff val="0"/>
            <a:satOff val="0"/>
            <a:lumOff val="0"/>
            <a:alphaOff val="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7291943-253C-4B5D-A490-11D6286B5CD6}">
      <dsp:nvSpPr>
        <dsp:cNvPr id="0" name=""/>
        <dsp:cNvSpPr/>
      </dsp:nvSpPr>
      <dsp:spPr>
        <a:xfrm>
          <a:off x="4462760" y="2408872"/>
          <a:ext cx="849996" cy="160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t" anchorCtr="0">
          <a:noAutofit/>
        </a:bodyPr>
        <a:lstStyle/>
        <a:p>
          <a:pPr marL="0" lvl="0" indent="0" algn="ctr" defTabSz="488950">
            <a:lnSpc>
              <a:spcPct val="90000"/>
            </a:lnSpc>
            <a:spcBef>
              <a:spcPct val="0"/>
            </a:spcBef>
            <a:spcAft>
              <a:spcPct val="35000"/>
            </a:spcAft>
            <a:buNone/>
          </a:pPr>
          <a:r>
            <a:rPr lang="en-GB" sz="1100" b="1" kern="1200" dirty="0"/>
            <a:t>Assessment report</a:t>
          </a:r>
        </a:p>
      </dsp:txBody>
      <dsp:txXfrm>
        <a:off x="4462760" y="2408872"/>
        <a:ext cx="849996" cy="1605915"/>
      </dsp:txXfrm>
    </dsp:sp>
    <dsp:sp modelId="{7E8C6D92-0C74-400A-9375-8F342317EABA}">
      <dsp:nvSpPr>
        <dsp:cNvPr id="0" name=""/>
        <dsp:cNvSpPr/>
      </dsp:nvSpPr>
      <dsp:spPr>
        <a:xfrm>
          <a:off x="4687019" y="1806654"/>
          <a:ext cx="401478" cy="401478"/>
        </a:xfrm>
        <a:prstGeom prst="ellipse">
          <a:avLst/>
        </a:prstGeom>
        <a:solidFill>
          <a:schemeClr val="lt1">
            <a:hueOff val="0"/>
            <a:satOff val="0"/>
            <a:lumOff val="0"/>
            <a:alphaOff val="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A01F519-5218-4A3F-BE12-181C6F0A004D}">
      <dsp:nvSpPr>
        <dsp:cNvPr id="0" name=""/>
        <dsp:cNvSpPr/>
      </dsp:nvSpPr>
      <dsp:spPr>
        <a:xfrm>
          <a:off x="5355256" y="0"/>
          <a:ext cx="849996" cy="160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b" anchorCtr="0">
          <a:noAutofit/>
        </a:bodyPr>
        <a:lstStyle/>
        <a:p>
          <a:pPr marL="0" lvl="0" indent="0" algn="ctr" defTabSz="488950">
            <a:lnSpc>
              <a:spcPct val="90000"/>
            </a:lnSpc>
            <a:spcBef>
              <a:spcPct val="0"/>
            </a:spcBef>
            <a:spcAft>
              <a:spcPct val="35000"/>
            </a:spcAft>
            <a:buNone/>
          </a:pPr>
          <a:r>
            <a:rPr lang="en-GB" sz="1100" b="1" kern="1200" dirty="0"/>
            <a:t>Awards Letter</a:t>
          </a:r>
        </a:p>
      </dsp:txBody>
      <dsp:txXfrm>
        <a:off x="5355256" y="0"/>
        <a:ext cx="849996" cy="1605915"/>
      </dsp:txXfrm>
    </dsp:sp>
    <dsp:sp modelId="{CC6BE6A5-AAD7-46EC-80D9-78035CCA49E2}">
      <dsp:nvSpPr>
        <dsp:cNvPr id="0" name=""/>
        <dsp:cNvSpPr/>
      </dsp:nvSpPr>
      <dsp:spPr>
        <a:xfrm>
          <a:off x="5579515" y="1806654"/>
          <a:ext cx="401478" cy="401478"/>
        </a:xfrm>
        <a:prstGeom prst="ellipse">
          <a:avLst/>
        </a:prstGeom>
        <a:solidFill>
          <a:schemeClr val="lt1">
            <a:hueOff val="0"/>
            <a:satOff val="0"/>
            <a:lumOff val="0"/>
            <a:alphaOff val="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455A3E8-68BD-4986-AE48-DE48717F2CF3}">
      <dsp:nvSpPr>
        <dsp:cNvPr id="0" name=""/>
        <dsp:cNvSpPr/>
      </dsp:nvSpPr>
      <dsp:spPr>
        <a:xfrm>
          <a:off x="6247752" y="2408872"/>
          <a:ext cx="849996" cy="160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t" anchorCtr="0">
          <a:noAutofit/>
        </a:bodyPr>
        <a:lstStyle/>
        <a:p>
          <a:pPr marL="0" lvl="0" indent="0" algn="ctr" defTabSz="488950">
            <a:lnSpc>
              <a:spcPct val="90000"/>
            </a:lnSpc>
            <a:spcBef>
              <a:spcPct val="0"/>
            </a:spcBef>
            <a:spcAft>
              <a:spcPct val="35000"/>
            </a:spcAft>
            <a:buNone/>
          </a:pPr>
          <a:r>
            <a:rPr lang="en-GB" sz="1100" b="1" kern="1200" dirty="0"/>
            <a:t>Arrange your support</a:t>
          </a:r>
        </a:p>
      </dsp:txBody>
      <dsp:txXfrm>
        <a:off x="6247752" y="2408872"/>
        <a:ext cx="849996" cy="1605915"/>
      </dsp:txXfrm>
    </dsp:sp>
    <dsp:sp modelId="{C37E116E-4907-45F0-B82D-FF078A93FF1C}">
      <dsp:nvSpPr>
        <dsp:cNvPr id="0" name=""/>
        <dsp:cNvSpPr/>
      </dsp:nvSpPr>
      <dsp:spPr>
        <a:xfrm>
          <a:off x="6472010" y="1806654"/>
          <a:ext cx="401478" cy="401478"/>
        </a:xfrm>
        <a:prstGeom prst="ellipse">
          <a:avLst/>
        </a:prstGeom>
        <a:solidFill>
          <a:schemeClr val="lt1">
            <a:hueOff val="0"/>
            <a:satOff val="0"/>
            <a:lumOff val="0"/>
            <a:alphaOff val="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42F3E7-441F-477B-9032-3EE7BEB30DA2}" type="datetimeFigureOut">
              <a:rPr lang="en-GB" smtClean="0"/>
              <a:t>01/06/2026</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22F0C5-9915-4C9D-B9C1-C3246B8D4C90}" type="slidenum">
              <a:rPr lang="en-GB" smtClean="0"/>
              <a:t>‹#›</a:t>
            </a:fld>
            <a:endParaRPr lang="en-GB"/>
          </a:p>
        </p:txBody>
      </p:sp>
    </p:spTree>
    <p:extLst>
      <p:ext uri="{BB962C8B-B14F-4D97-AF65-F5344CB8AC3E}">
        <p14:creationId xmlns:p14="http://schemas.microsoft.com/office/powerpoint/2010/main" val="837957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Main presentation</a:t>
            </a:r>
            <a:r>
              <a:rPr lang="en-GB" baseline="0" dirty="0"/>
              <a:t> title slide. </a:t>
            </a:r>
            <a:endParaRPr lang="en-GB" dirty="0"/>
          </a:p>
          <a:p>
            <a:endParaRPr lang="en-GB" dirty="0"/>
          </a:p>
        </p:txBody>
      </p:sp>
      <p:sp>
        <p:nvSpPr>
          <p:cNvPr id="4" name="Slide Number Placeholder 3"/>
          <p:cNvSpPr>
            <a:spLocks noGrp="1"/>
          </p:cNvSpPr>
          <p:nvPr>
            <p:ph type="sldNum" sz="quarter" idx="10"/>
          </p:nvPr>
        </p:nvSpPr>
        <p:spPr/>
        <p:txBody>
          <a:bodyPr/>
          <a:lstStyle/>
          <a:p>
            <a:fld id="{5F22F0C5-9915-4C9D-B9C1-C3246B8D4C90}" type="slidenum">
              <a:rPr lang="en-GB" smtClean="0"/>
              <a:t>1</a:t>
            </a:fld>
            <a:endParaRPr lang="en-GB"/>
          </a:p>
        </p:txBody>
      </p:sp>
    </p:spTree>
    <p:extLst>
      <p:ext uri="{BB962C8B-B14F-4D97-AF65-F5344CB8AC3E}">
        <p14:creationId xmlns:p14="http://schemas.microsoft.com/office/powerpoint/2010/main" val="20362781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F22F0C5-9915-4C9D-B9C1-C3246B8D4C90}" type="slidenum">
              <a:rPr lang="en-GB" smtClean="0"/>
              <a:t>2</a:t>
            </a:fld>
            <a:endParaRPr lang="en-GB"/>
          </a:p>
        </p:txBody>
      </p:sp>
    </p:spTree>
    <p:extLst>
      <p:ext uri="{BB962C8B-B14F-4D97-AF65-F5344CB8AC3E}">
        <p14:creationId xmlns:p14="http://schemas.microsoft.com/office/powerpoint/2010/main" val="4936532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Section title slide. </a:t>
            </a:r>
          </a:p>
          <a:p>
            <a:endParaRPr lang="en-GB" dirty="0"/>
          </a:p>
        </p:txBody>
      </p:sp>
      <p:sp>
        <p:nvSpPr>
          <p:cNvPr id="4" name="Slide Number Placeholder 3"/>
          <p:cNvSpPr>
            <a:spLocks noGrp="1"/>
          </p:cNvSpPr>
          <p:nvPr>
            <p:ph type="sldNum" sz="quarter" idx="10"/>
          </p:nvPr>
        </p:nvSpPr>
        <p:spPr/>
        <p:txBody>
          <a:bodyPr/>
          <a:lstStyle/>
          <a:p>
            <a:fld id="{5F22F0C5-9915-4C9D-B9C1-C3246B8D4C90}" type="slidenum">
              <a:rPr lang="en-GB" smtClean="0"/>
              <a:t>3</a:t>
            </a:fld>
            <a:endParaRPr lang="en-GB"/>
          </a:p>
        </p:txBody>
      </p:sp>
    </p:spTree>
    <p:extLst>
      <p:ext uri="{BB962C8B-B14F-4D97-AF65-F5344CB8AC3E}">
        <p14:creationId xmlns:p14="http://schemas.microsoft.com/office/powerpoint/2010/main" val="14495342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F22F0C5-9915-4C9D-B9C1-C3246B8D4C90}" type="slidenum">
              <a:rPr lang="en-GB" smtClean="0"/>
              <a:t>10</a:t>
            </a:fld>
            <a:endParaRPr lang="en-GB"/>
          </a:p>
        </p:txBody>
      </p:sp>
    </p:spTree>
    <p:extLst>
      <p:ext uri="{BB962C8B-B14F-4D97-AF65-F5344CB8AC3E}">
        <p14:creationId xmlns:p14="http://schemas.microsoft.com/office/powerpoint/2010/main" val="34651425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 Id="rId5" Type="http://schemas.openxmlformats.org/officeDocument/2006/relationships/image" Target="../media/image5.jpg"/><Relationship Id="rId4" Type="http://schemas.openxmlformats.org/officeDocument/2006/relationships/image" Target="../media/image4.jp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Red">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97BC6B07-530C-4694-A931-F01DB01EE33E}"/>
              </a:ext>
            </a:extLst>
          </p:cNvPr>
          <p:cNvSpPr/>
          <p:nvPr userDrawn="1"/>
        </p:nvSpPr>
        <p:spPr>
          <a:xfrm>
            <a:off x="153823" y="145278"/>
            <a:ext cx="8810715" cy="6546079"/>
          </a:xfrm>
          <a:custGeom>
            <a:avLst/>
            <a:gdLst/>
            <a:ahLst/>
            <a:cxnLst/>
            <a:rect l="l" t="t" r="r" b="b"/>
            <a:pathLst>
              <a:path w="8999220" h="6713220">
                <a:moveTo>
                  <a:pt x="0" y="6713004"/>
                </a:moveTo>
                <a:lnTo>
                  <a:pt x="8999004" y="6713004"/>
                </a:lnTo>
                <a:lnTo>
                  <a:pt x="8999004" y="0"/>
                </a:lnTo>
                <a:lnTo>
                  <a:pt x="0" y="0"/>
                </a:lnTo>
                <a:lnTo>
                  <a:pt x="0" y="6713004"/>
                </a:lnTo>
                <a:close/>
              </a:path>
            </a:pathLst>
          </a:custGeom>
          <a:solidFill>
            <a:srgbClr val="B5111A"/>
          </a:solidFill>
        </p:spPr>
        <p:txBody>
          <a:bodyPr wrap="square" lIns="0" tIns="0" rIns="0" bIns="0" rtlCol="0"/>
          <a:lstStyle/>
          <a:p>
            <a:endParaRPr/>
          </a:p>
        </p:txBody>
      </p:sp>
      <p:sp>
        <p:nvSpPr>
          <p:cNvPr id="2" name="Title 1"/>
          <p:cNvSpPr>
            <a:spLocks noGrp="1"/>
          </p:cNvSpPr>
          <p:nvPr>
            <p:ph type="ctrTitle" hasCustomPrompt="1"/>
          </p:nvPr>
        </p:nvSpPr>
        <p:spPr>
          <a:xfrm>
            <a:off x="685800" y="2016806"/>
            <a:ext cx="7772400" cy="1527339"/>
          </a:xfrm>
        </p:spPr>
        <p:txBody>
          <a:bodyPr anchor="b">
            <a:normAutofit/>
          </a:bodyPr>
          <a:lstStyle>
            <a:lvl1pPr algn="l">
              <a:lnSpc>
                <a:spcPts val="4400"/>
              </a:lnSpc>
              <a:defRPr sz="4500">
                <a:solidFill>
                  <a:schemeClr val="bg1"/>
                </a:solidFill>
                <a:latin typeface="Calibri" panose="020F0502020204030204" pitchFamily="34" charset="0"/>
                <a:cs typeface="Calibri" panose="020F0502020204030204" pitchFamily="34" charset="0"/>
              </a:defRPr>
            </a:lvl1pPr>
          </a:lstStyle>
          <a:p>
            <a:r>
              <a:rPr lang="en-US" dirty="0"/>
              <a:t>Template slide:</a:t>
            </a:r>
            <a:br>
              <a:rPr lang="en-US" dirty="0"/>
            </a:br>
            <a:r>
              <a:rPr lang="en-US" dirty="0"/>
              <a:t>presentation title goes here</a:t>
            </a:r>
          </a:p>
        </p:txBody>
      </p:sp>
      <p:sp>
        <p:nvSpPr>
          <p:cNvPr id="3" name="Subtitle 2"/>
          <p:cNvSpPr>
            <a:spLocks noGrp="1"/>
          </p:cNvSpPr>
          <p:nvPr>
            <p:ph type="subTitle" idx="1" hasCustomPrompt="1"/>
          </p:nvPr>
        </p:nvSpPr>
        <p:spPr>
          <a:xfrm>
            <a:off x="677788" y="4012237"/>
            <a:ext cx="6858000" cy="1106693"/>
          </a:xfrm>
        </p:spPr>
        <p:txBody>
          <a:bodyPr>
            <a:normAutofit/>
          </a:bodyPr>
          <a:lstStyle>
            <a:lvl1pPr marL="0" indent="0" algn="l">
              <a:lnSpc>
                <a:spcPts val="2800"/>
              </a:lnSpc>
              <a:spcBef>
                <a:spcPts val="525"/>
              </a:spcBef>
              <a:buNone/>
              <a:defRPr sz="265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date, month, year here</a:t>
            </a:r>
            <a:br>
              <a:rPr lang="en-US" dirty="0"/>
            </a:br>
            <a:r>
              <a:rPr lang="en-US" dirty="0"/>
              <a:t>Insert presenter name here</a:t>
            </a:r>
          </a:p>
        </p:txBody>
      </p:sp>
      <p:sp>
        <p:nvSpPr>
          <p:cNvPr id="6" name="Slide Number Placeholder 5"/>
          <p:cNvSpPr>
            <a:spLocks noGrp="1"/>
          </p:cNvSpPr>
          <p:nvPr>
            <p:ph type="sldNum" sz="quarter" idx="12"/>
          </p:nvPr>
        </p:nvSpPr>
        <p:spPr>
          <a:xfrm>
            <a:off x="6688687" y="6154347"/>
            <a:ext cx="2057400" cy="365125"/>
          </a:xfrm>
        </p:spPr>
        <p:txBody>
          <a:bodyPr/>
          <a:lstStyle>
            <a:lvl1pPr>
              <a:defRPr sz="1800">
                <a:solidFill>
                  <a:schemeClr val="bg1"/>
                </a:solidFill>
              </a:defRPr>
            </a:lvl1pPr>
          </a:lstStyle>
          <a:p>
            <a:fld id="{6998E55D-8E2A-4AFE-A61C-B5DBBB7761E7}" type="slidenum">
              <a:rPr lang="en-GB" smtClean="0"/>
              <a:pPr/>
              <a:t>‹#›</a:t>
            </a:fld>
            <a:endParaRPr lang="en-GB" dirty="0"/>
          </a:p>
        </p:txBody>
      </p:sp>
      <p:sp>
        <p:nvSpPr>
          <p:cNvPr id="11" name="object 6">
            <a:extLst>
              <a:ext uri="{FF2B5EF4-FFF2-40B4-BE49-F238E27FC236}">
                <a16:creationId xmlns:a16="http://schemas.microsoft.com/office/drawing/2014/main" id="{68DC6395-2EE1-48E0-B1B8-D97ECF815E87}"/>
              </a:ext>
            </a:extLst>
          </p:cNvPr>
          <p:cNvSpPr/>
          <p:nvPr userDrawn="1"/>
        </p:nvSpPr>
        <p:spPr>
          <a:xfrm>
            <a:off x="824129" y="3820047"/>
            <a:ext cx="1590675" cy="0"/>
          </a:xfrm>
          <a:custGeom>
            <a:avLst/>
            <a:gdLst/>
            <a:ahLst/>
            <a:cxnLst/>
            <a:rect l="l" t="t" r="r" b="b"/>
            <a:pathLst>
              <a:path w="1590675">
                <a:moveTo>
                  <a:pt x="0" y="0"/>
                </a:moveTo>
                <a:lnTo>
                  <a:pt x="1590421" y="0"/>
                </a:lnTo>
              </a:path>
            </a:pathLst>
          </a:custGeom>
          <a:ln w="17043">
            <a:solidFill>
              <a:srgbClr val="A6ADB1"/>
            </a:solidFill>
          </a:ln>
        </p:spPr>
        <p:txBody>
          <a:bodyPr wrap="square" lIns="0" tIns="0" rIns="0" bIns="0" rtlCol="0"/>
          <a:lstStyle/>
          <a:p>
            <a:endParaRPr/>
          </a:p>
        </p:txBody>
      </p:sp>
      <p:pic>
        <p:nvPicPr>
          <p:cNvPr id="12" name="Picture 11" descr="Lancaster University">
            <a:extLst>
              <a:ext uri="{FF2B5EF4-FFF2-40B4-BE49-F238E27FC236}">
                <a16:creationId xmlns:a16="http://schemas.microsoft.com/office/drawing/2014/main" id="{6D9FAC59-F82E-45D3-AACC-CA5CBCBD0A9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861394" y="762000"/>
            <a:ext cx="2552491" cy="806916"/>
          </a:xfrm>
          <a:prstGeom prst="rect">
            <a:avLst/>
          </a:prstGeom>
        </p:spPr>
      </p:pic>
    </p:spTree>
    <p:extLst>
      <p:ext uri="{BB962C8B-B14F-4D97-AF65-F5344CB8AC3E}">
        <p14:creationId xmlns:p14="http://schemas.microsoft.com/office/powerpoint/2010/main" val="1266769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016806"/>
            <a:ext cx="7772400" cy="1527339"/>
          </a:xfrm>
        </p:spPr>
        <p:txBody>
          <a:bodyPr anchor="b">
            <a:normAutofit/>
          </a:bodyPr>
          <a:lstStyle>
            <a:lvl1pPr algn="l">
              <a:lnSpc>
                <a:spcPts val="4400"/>
              </a:lnSpc>
              <a:defRPr sz="4500">
                <a:solidFill>
                  <a:srgbClr val="B5121B"/>
                </a:solidFill>
                <a:latin typeface="Calibri" panose="020F0502020204030204" pitchFamily="34" charset="0"/>
                <a:cs typeface="Calibri" panose="020F0502020204030204" pitchFamily="34" charset="0"/>
              </a:defRPr>
            </a:lvl1pPr>
          </a:lstStyle>
          <a:p>
            <a:r>
              <a:rPr lang="en-US" dirty="0"/>
              <a:t>Template slide:</a:t>
            </a:r>
            <a:br>
              <a:rPr lang="en-US" dirty="0"/>
            </a:br>
            <a:r>
              <a:rPr lang="en-US" dirty="0"/>
              <a:t>presentation title goes here</a:t>
            </a:r>
          </a:p>
        </p:txBody>
      </p:sp>
      <p:sp>
        <p:nvSpPr>
          <p:cNvPr id="3" name="Subtitle 2"/>
          <p:cNvSpPr>
            <a:spLocks noGrp="1"/>
          </p:cNvSpPr>
          <p:nvPr>
            <p:ph type="subTitle" idx="1" hasCustomPrompt="1"/>
          </p:nvPr>
        </p:nvSpPr>
        <p:spPr>
          <a:xfrm>
            <a:off x="677788" y="4012237"/>
            <a:ext cx="6858000" cy="1106693"/>
          </a:xfrm>
        </p:spPr>
        <p:txBody>
          <a:bodyPr>
            <a:normAutofit/>
          </a:bodyPr>
          <a:lstStyle>
            <a:lvl1pPr marL="0" indent="0" algn="l">
              <a:lnSpc>
                <a:spcPts val="2800"/>
              </a:lnSpc>
              <a:spcBef>
                <a:spcPts val="525"/>
              </a:spcBef>
              <a:buNone/>
              <a:defRPr sz="265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date, month, year here</a:t>
            </a:r>
            <a:br>
              <a:rPr lang="en-US" dirty="0"/>
            </a:br>
            <a:r>
              <a:rPr lang="en-US" dirty="0"/>
              <a:t>Insert presenter name here</a:t>
            </a:r>
          </a:p>
        </p:txBody>
      </p:sp>
      <p:sp>
        <p:nvSpPr>
          <p:cNvPr id="6" name="Slide Number Placeholder 5"/>
          <p:cNvSpPr>
            <a:spLocks noGrp="1"/>
          </p:cNvSpPr>
          <p:nvPr>
            <p:ph type="sldNum" sz="quarter" idx="12"/>
          </p:nvPr>
        </p:nvSpPr>
        <p:spPr>
          <a:xfrm>
            <a:off x="6688687" y="6154347"/>
            <a:ext cx="2057400" cy="365125"/>
          </a:xfrm>
        </p:spPr>
        <p:txBody>
          <a:bodyPr/>
          <a:lstStyle>
            <a:lvl1pPr>
              <a:defRPr sz="1800"/>
            </a:lvl1pPr>
          </a:lstStyle>
          <a:p>
            <a:fld id="{6998E55D-8E2A-4AFE-A61C-B5DBBB7761E7}" type="slidenum">
              <a:rPr lang="en-GB" smtClean="0"/>
              <a:pPr/>
              <a:t>‹#›</a:t>
            </a:fld>
            <a:endParaRPr lang="en-GB"/>
          </a:p>
        </p:txBody>
      </p:sp>
      <p:sp>
        <p:nvSpPr>
          <p:cNvPr id="11" name="object 6">
            <a:extLst>
              <a:ext uri="{FF2B5EF4-FFF2-40B4-BE49-F238E27FC236}">
                <a16:creationId xmlns:a16="http://schemas.microsoft.com/office/drawing/2014/main" id="{FD173A2F-4A2C-4B5B-9ABD-51792F8F6DFD}"/>
              </a:ext>
            </a:extLst>
          </p:cNvPr>
          <p:cNvSpPr/>
          <p:nvPr userDrawn="1"/>
        </p:nvSpPr>
        <p:spPr>
          <a:xfrm>
            <a:off x="824129" y="3779995"/>
            <a:ext cx="1590675" cy="0"/>
          </a:xfrm>
          <a:custGeom>
            <a:avLst/>
            <a:gdLst/>
            <a:ahLst/>
            <a:cxnLst/>
            <a:rect l="l" t="t" r="r" b="b"/>
            <a:pathLst>
              <a:path w="1590675">
                <a:moveTo>
                  <a:pt x="0" y="0"/>
                </a:moveTo>
                <a:lnTo>
                  <a:pt x="1590421" y="0"/>
                </a:lnTo>
              </a:path>
            </a:pathLst>
          </a:custGeom>
          <a:ln w="17043">
            <a:solidFill>
              <a:srgbClr val="A6ADB1"/>
            </a:solidFill>
          </a:ln>
        </p:spPr>
        <p:txBody>
          <a:bodyPr wrap="square" lIns="0" tIns="0" rIns="0" bIns="0" rtlCol="0"/>
          <a:lstStyle/>
          <a:p>
            <a:endParaRPr/>
          </a:p>
        </p:txBody>
      </p:sp>
      <p:pic>
        <p:nvPicPr>
          <p:cNvPr id="12" name="Picture 11" descr="Lancaster University">
            <a:extLst>
              <a:ext uri="{FF2B5EF4-FFF2-40B4-BE49-F238E27FC236}">
                <a16:creationId xmlns:a16="http://schemas.microsoft.com/office/drawing/2014/main" id="{2279AC1B-5D11-4558-91B3-5BC464197CF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805262" y="762000"/>
            <a:ext cx="2565317" cy="810971"/>
          </a:xfrm>
          <a:prstGeom prst="rect">
            <a:avLst/>
          </a:prstGeom>
        </p:spPr>
      </p:pic>
    </p:spTree>
    <p:extLst>
      <p:ext uri="{BB962C8B-B14F-4D97-AF65-F5344CB8AC3E}">
        <p14:creationId xmlns:p14="http://schemas.microsoft.com/office/powerpoint/2010/main" val="1380648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with Logos">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016806"/>
            <a:ext cx="7772400" cy="1527339"/>
          </a:xfrm>
        </p:spPr>
        <p:txBody>
          <a:bodyPr anchor="b">
            <a:normAutofit/>
          </a:bodyPr>
          <a:lstStyle>
            <a:lvl1pPr algn="l">
              <a:lnSpc>
                <a:spcPts val="4400"/>
              </a:lnSpc>
              <a:defRPr sz="4500">
                <a:solidFill>
                  <a:srgbClr val="B5121B"/>
                </a:solidFill>
                <a:latin typeface="Calibri" panose="020F0502020204030204" pitchFamily="34" charset="0"/>
                <a:cs typeface="Calibri" panose="020F0502020204030204" pitchFamily="34" charset="0"/>
              </a:defRPr>
            </a:lvl1pPr>
          </a:lstStyle>
          <a:p>
            <a:r>
              <a:rPr lang="en-US" dirty="0"/>
              <a:t>Template slide:</a:t>
            </a:r>
            <a:br>
              <a:rPr lang="en-US" dirty="0"/>
            </a:br>
            <a:r>
              <a:rPr lang="en-US" dirty="0"/>
              <a:t>presentation title goes here</a:t>
            </a:r>
          </a:p>
        </p:txBody>
      </p:sp>
      <p:sp>
        <p:nvSpPr>
          <p:cNvPr id="3" name="Subtitle 2"/>
          <p:cNvSpPr>
            <a:spLocks noGrp="1"/>
          </p:cNvSpPr>
          <p:nvPr>
            <p:ph type="subTitle" idx="1" hasCustomPrompt="1"/>
          </p:nvPr>
        </p:nvSpPr>
        <p:spPr>
          <a:xfrm>
            <a:off x="677788" y="4012237"/>
            <a:ext cx="6858000" cy="1106693"/>
          </a:xfrm>
        </p:spPr>
        <p:txBody>
          <a:bodyPr>
            <a:normAutofit/>
          </a:bodyPr>
          <a:lstStyle>
            <a:lvl1pPr marL="0" indent="0" algn="l">
              <a:lnSpc>
                <a:spcPts val="2800"/>
              </a:lnSpc>
              <a:spcBef>
                <a:spcPts val="525"/>
              </a:spcBef>
              <a:buNone/>
              <a:defRPr sz="265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date, month, year here</a:t>
            </a:r>
            <a:br>
              <a:rPr lang="en-US" dirty="0"/>
            </a:br>
            <a:r>
              <a:rPr lang="en-US" dirty="0"/>
              <a:t>Insert presenter name here</a:t>
            </a:r>
          </a:p>
        </p:txBody>
      </p:sp>
      <p:sp>
        <p:nvSpPr>
          <p:cNvPr id="6" name="Slide Number Placeholder 5"/>
          <p:cNvSpPr>
            <a:spLocks noGrp="1"/>
          </p:cNvSpPr>
          <p:nvPr>
            <p:ph type="sldNum" sz="quarter" idx="12"/>
          </p:nvPr>
        </p:nvSpPr>
        <p:spPr>
          <a:xfrm>
            <a:off x="6688687" y="6154347"/>
            <a:ext cx="2057400" cy="365125"/>
          </a:xfrm>
        </p:spPr>
        <p:txBody>
          <a:bodyPr/>
          <a:lstStyle>
            <a:lvl1pPr>
              <a:defRPr sz="1800"/>
            </a:lvl1pPr>
          </a:lstStyle>
          <a:p>
            <a:fld id="{6998E55D-8E2A-4AFE-A61C-B5DBBB7761E7}" type="slidenum">
              <a:rPr lang="en-GB" smtClean="0"/>
              <a:pPr/>
              <a:t>‹#›</a:t>
            </a:fld>
            <a:endParaRPr lang="en-GB"/>
          </a:p>
        </p:txBody>
      </p:sp>
      <p:sp>
        <p:nvSpPr>
          <p:cNvPr id="13" name="object 6">
            <a:extLst>
              <a:ext uri="{FF2B5EF4-FFF2-40B4-BE49-F238E27FC236}">
                <a16:creationId xmlns:a16="http://schemas.microsoft.com/office/drawing/2014/main" id="{B45E5DA3-9E0D-4EA5-8A27-51E6CF3F145E}"/>
              </a:ext>
            </a:extLst>
          </p:cNvPr>
          <p:cNvSpPr/>
          <p:nvPr userDrawn="1"/>
        </p:nvSpPr>
        <p:spPr>
          <a:xfrm>
            <a:off x="824129" y="3820047"/>
            <a:ext cx="1590675" cy="0"/>
          </a:xfrm>
          <a:custGeom>
            <a:avLst/>
            <a:gdLst/>
            <a:ahLst/>
            <a:cxnLst/>
            <a:rect l="l" t="t" r="r" b="b"/>
            <a:pathLst>
              <a:path w="1590675">
                <a:moveTo>
                  <a:pt x="0" y="0"/>
                </a:moveTo>
                <a:lnTo>
                  <a:pt x="1590421" y="0"/>
                </a:lnTo>
              </a:path>
            </a:pathLst>
          </a:custGeom>
          <a:ln w="17043">
            <a:solidFill>
              <a:srgbClr val="A6ADB1"/>
            </a:solidFill>
          </a:ln>
        </p:spPr>
        <p:txBody>
          <a:bodyPr wrap="square" lIns="0" tIns="0" rIns="0" bIns="0" rtlCol="0"/>
          <a:lstStyle/>
          <a:p>
            <a:endParaRPr/>
          </a:p>
        </p:txBody>
      </p:sp>
      <p:pic>
        <p:nvPicPr>
          <p:cNvPr id="14" name="Picture 13" descr="Lancaster University">
            <a:extLst>
              <a:ext uri="{FF2B5EF4-FFF2-40B4-BE49-F238E27FC236}">
                <a16:creationId xmlns:a16="http://schemas.microsoft.com/office/drawing/2014/main" id="{89FBDE8A-B290-48D7-BAC7-DD77AF9D721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805262" y="762000"/>
            <a:ext cx="2565317" cy="810971"/>
          </a:xfrm>
          <a:prstGeom prst="rect">
            <a:avLst/>
          </a:prstGeom>
        </p:spPr>
      </p:pic>
      <p:sp>
        <p:nvSpPr>
          <p:cNvPr id="15" name="object 7">
            <a:extLst>
              <a:ext uri="{FF2B5EF4-FFF2-40B4-BE49-F238E27FC236}">
                <a16:creationId xmlns:a16="http://schemas.microsoft.com/office/drawing/2014/main" id="{6E0242F6-5B19-4916-9E05-493DA5A6EA31}"/>
              </a:ext>
              <a:ext uri="{C183D7F6-B498-43B3-948B-1728B52AA6E4}">
                <adec:decorative xmlns:adec="http://schemas.microsoft.com/office/drawing/2017/decorative" val="1"/>
              </a:ext>
            </a:extLst>
          </p:cNvPr>
          <p:cNvSpPr/>
          <p:nvPr userDrawn="1"/>
        </p:nvSpPr>
        <p:spPr>
          <a:xfrm>
            <a:off x="5614196" y="670208"/>
            <a:ext cx="0" cy="748665"/>
          </a:xfrm>
          <a:custGeom>
            <a:avLst/>
            <a:gdLst/>
            <a:ahLst/>
            <a:cxnLst/>
            <a:rect l="l" t="t" r="r" b="b"/>
            <a:pathLst>
              <a:path h="748665">
                <a:moveTo>
                  <a:pt x="0" y="0"/>
                </a:moveTo>
                <a:lnTo>
                  <a:pt x="0" y="748474"/>
                </a:lnTo>
              </a:path>
            </a:pathLst>
          </a:custGeom>
          <a:ln w="22631">
            <a:solidFill>
              <a:srgbClr val="6A737B"/>
            </a:solidFill>
          </a:ln>
        </p:spPr>
        <p:txBody>
          <a:bodyPr wrap="square" lIns="0" tIns="0" rIns="0" bIns="0" rtlCol="0"/>
          <a:lstStyle/>
          <a:p>
            <a:endParaRPr/>
          </a:p>
        </p:txBody>
      </p:sp>
      <p:sp>
        <p:nvSpPr>
          <p:cNvPr id="16" name="object 8" descr="University Academy 92 Manchester">
            <a:extLst>
              <a:ext uri="{FF2B5EF4-FFF2-40B4-BE49-F238E27FC236}">
                <a16:creationId xmlns:a16="http://schemas.microsoft.com/office/drawing/2014/main" id="{23741D02-BEA4-4812-BE2B-4A58E2A4CA48}"/>
              </a:ext>
            </a:extLst>
          </p:cNvPr>
          <p:cNvSpPr/>
          <p:nvPr userDrawn="1"/>
        </p:nvSpPr>
        <p:spPr>
          <a:xfrm>
            <a:off x="4097947" y="766318"/>
            <a:ext cx="1220660" cy="640841"/>
          </a:xfrm>
          <a:prstGeom prst="rect">
            <a:avLst/>
          </a:prstGeom>
          <a:blipFill>
            <a:blip r:embed="rId3" cstate="print"/>
            <a:stretch>
              <a:fillRect/>
            </a:stretch>
          </a:blipFill>
        </p:spPr>
        <p:txBody>
          <a:bodyPr wrap="square" lIns="0" tIns="0" rIns="0" bIns="0" rtlCol="0"/>
          <a:lstStyle/>
          <a:p>
            <a:endParaRPr/>
          </a:p>
        </p:txBody>
      </p:sp>
      <p:sp>
        <p:nvSpPr>
          <p:cNvPr id="17" name="object 9" descr="Blackburn College">
            <a:extLst>
              <a:ext uri="{FF2B5EF4-FFF2-40B4-BE49-F238E27FC236}">
                <a16:creationId xmlns:a16="http://schemas.microsoft.com/office/drawing/2014/main" id="{4460A8C7-4BF2-4DF5-AE02-3E450CBC020D}"/>
              </a:ext>
            </a:extLst>
          </p:cNvPr>
          <p:cNvSpPr/>
          <p:nvPr userDrawn="1"/>
        </p:nvSpPr>
        <p:spPr>
          <a:xfrm>
            <a:off x="2436480" y="782845"/>
            <a:ext cx="1453349" cy="509268"/>
          </a:xfrm>
          <a:prstGeom prst="rect">
            <a:avLst/>
          </a:prstGeom>
          <a:blipFill>
            <a:blip r:embed="rId4" cstate="print"/>
            <a:stretch>
              <a:fillRect/>
            </a:stretch>
          </a:blipFill>
        </p:spPr>
        <p:txBody>
          <a:bodyPr wrap="square" lIns="0" tIns="0" rIns="0" bIns="0" rtlCol="0"/>
          <a:lstStyle/>
          <a:p>
            <a:endParaRPr/>
          </a:p>
        </p:txBody>
      </p:sp>
      <p:sp>
        <p:nvSpPr>
          <p:cNvPr id="18" name="object 10" descr="Furness College">
            <a:extLst>
              <a:ext uri="{FF2B5EF4-FFF2-40B4-BE49-F238E27FC236}">
                <a16:creationId xmlns:a16="http://schemas.microsoft.com/office/drawing/2014/main" id="{EE04F283-2CA8-45EA-95F1-01B0D9B8A14F}"/>
              </a:ext>
            </a:extLst>
          </p:cNvPr>
          <p:cNvSpPr/>
          <p:nvPr userDrawn="1"/>
        </p:nvSpPr>
        <p:spPr>
          <a:xfrm>
            <a:off x="794449" y="768764"/>
            <a:ext cx="1472002" cy="576534"/>
          </a:xfrm>
          <a:prstGeom prst="rect">
            <a:avLst/>
          </a:prstGeom>
          <a:blipFill>
            <a:blip r:embed="rId5"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938374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Header">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FF025D24-2A1F-4A67-B11B-BBB27058480F}"/>
              </a:ext>
            </a:extLst>
          </p:cNvPr>
          <p:cNvSpPr/>
          <p:nvPr userDrawn="1"/>
        </p:nvSpPr>
        <p:spPr>
          <a:xfrm>
            <a:off x="170917" y="170916"/>
            <a:ext cx="8802168" cy="6537533"/>
          </a:xfrm>
          <a:custGeom>
            <a:avLst/>
            <a:gdLst/>
            <a:ahLst/>
            <a:cxnLst/>
            <a:rect l="l" t="t" r="r" b="b"/>
            <a:pathLst>
              <a:path w="8999855" h="6713855">
                <a:moveTo>
                  <a:pt x="0" y="6713410"/>
                </a:moveTo>
                <a:lnTo>
                  <a:pt x="8999410" y="6713410"/>
                </a:lnTo>
                <a:lnTo>
                  <a:pt x="8999410" y="0"/>
                </a:lnTo>
                <a:lnTo>
                  <a:pt x="0" y="0"/>
                </a:lnTo>
                <a:lnTo>
                  <a:pt x="0" y="6713410"/>
                </a:lnTo>
                <a:close/>
              </a:path>
            </a:pathLst>
          </a:custGeom>
          <a:solidFill>
            <a:srgbClr val="7CB1C5"/>
          </a:solidFill>
        </p:spPr>
        <p:txBody>
          <a:bodyPr wrap="square" lIns="0" tIns="0" rIns="0" bIns="0" rtlCol="0"/>
          <a:lstStyle/>
          <a:p>
            <a:endParaRPr>
              <a:solidFill>
                <a:schemeClr val="tx1"/>
              </a:solidFill>
            </a:endParaRPr>
          </a:p>
        </p:txBody>
      </p:sp>
      <p:sp>
        <p:nvSpPr>
          <p:cNvPr id="2" name="Title 1"/>
          <p:cNvSpPr>
            <a:spLocks noGrp="1"/>
          </p:cNvSpPr>
          <p:nvPr>
            <p:ph type="ctrTitle" hasCustomPrompt="1"/>
          </p:nvPr>
        </p:nvSpPr>
        <p:spPr>
          <a:xfrm>
            <a:off x="685800" y="2016806"/>
            <a:ext cx="7772400" cy="1527339"/>
          </a:xfrm>
        </p:spPr>
        <p:txBody>
          <a:bodyPr anchor="b">
            <a:normAutofit/>
          </a:bodyPr>
          <a:lstStyle>
            <a:lvl1pPr algn="l">
              <a:lnSpc>
                <a:spcPts val="4400"/>
              </a:lnSpc>
              <a:defRPr sz="4500">
                <a:solidFill>
                  <a:schemeClr val="bg1"/>
                </a:solidFill>
                <a:latin typeface="Calibri" panose="020F0502020204030204" pitchFamily="34" charset="0"/>
                <a:cs typeface="Calibri" panose="020F0502020204030204" pitchFamily="34" charset="0"/>
              </a:defRPr>
            </a:lvl1pPr>
          </a:lstStyle>
          <a:p>
            <a:r>
              <a:rPr lang="en-US" dirty="0"/>
              <a:t>Template slide:</a:t>
            </a:r>
            <a:br>
              <a:rPr lang="en-US" dirty="0"/>
            </a:br>
            <a:r>
              <a:rPr lang="en-US" dirty="0"/>
              <a:t>section title goes here</a:t>
            </a:r>
          </a:p>
        </p:txBody>
      </p:sp>
      <p:sp>
        <p:nvSpPr>
          <p:cNvPr id="3" name="Subtitle 2"/>
          <p:cNvSpPr>
            <a:spLocks noGrp="1"/>
          </p:cNvSpPr>
          <p:nvPr>
            <p:ph type="subTitle" idx="1" hasCustomPrompt="1"/>
          </p:nvPr>
        </p:nvSpPr>
        <p:spPr>
          <a:xfrm>
            <a:off x="677788" y="4012237"/>
            <a:ext cx="6858000" cy="1106693"/>
          </a:xfrm>
        </p:spPr>
        <p:txBody>
          <a:bodyPr>
            <a:normAutofit/>
          </a:bodyPr>
          <a:lstStyle>
            <a:lvl1pPr marL="0" indent="0" algn="l">
              <a:lnSpc>
                <a:spcPts val="2800"/>
              </a:lnSpc>
              <a:spcBef>
                <a:spcPts val="525"/>
              </a:spcBef>
              <a:buNone/>
              <a:defRPr sz="265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date, month, year here</a:t>
            </a:r>
            <a:br>
              <a:rPr lang="en-US" dirty="0"/>
            </a:br>
            <a:r>
              <a:rPr lang="en-US" dirty="0"/>
              <a:t>Insert presenter name here</a:t>
            </a:r>
          </a:p>
        </p:txBody>
      </p:sp>
      <p:sp>
        <p:nvSpPr>
          <p:cNvPr id="6" name="Slide Number Placeholder 5"/>
          <p:cNvSpPr>
            <a:spLocks noGrp="1"/>
          </p:cNvSpPr>
          <p:nvPr>
            <p:ph type="sldNum" sz="quarter" idx="12"/>
          </p:nvPr>
        </p:nvSpPr>
        <p:spPr>
          <a:xfrm>
            <a:off x="6688687" y="6154347"/>
            <a:ext cx="2057400" cy="365125"/>
          </a:xfrm>
        </p:spPr>
        <p:txBody>
          <a:bodyPr/>
          <a:lstStyle>
            <a:lvl1pPr>
              <a:defRPr sz="1800">
                <a:solidFill>
                  <a:schemeClr val="bg1"/>
                </a:solidFill>
              </a:defRPr>
            </a:lvl1pPr>
          </a:lstStyle>
          <a:p>
            <a:fld id="{6998E55D-8E2A-4AFE-A61C-B5DBBB7761E7}" type="slidenum">
              <a:rPr lang="en-GB" smtClean="0"/>
              <a:pPr/>
              <a:t>‹#›</a:t>
            </a:fld>
            <a:endParaRPr lang="en-GB" dirty="0"/>
          </a:p>
        </p:txBody>
      </p:sp>
      <p:sp>
        <p:nvSpPr>
          <p:cNvPr id="11" name="object 6">
            <a:extLst>
              <a:ext uri="{FF2B5EF4-FFF2-40B4-BE49-F238E27FC236}">
                <a16:creationId xmlns:a16="http://schemas.microsoft.com/office/drawing/2014/main" id="{E19778BA-78CF-4F59-A9D6-A20950FB3B1D}"/>
              </a:ext>
            </a:extLst>
          </p:cNvPr>
          <p:cNvSpPr/>
          <p:nvPr userDrawn="1"/>
        </p:nvSpPr>
        <p:spPr>
          <a:xfrm>
            <a:off x="824129" y="3820047"/>
            <a:ext cx="1590675" cy="0"/>
          </a:xfrm>
          <a:custGeom>
            <a:avLst/>
            <a:gdLst/>
            <a:ahLst/>
            <a:cxnLst/>
            <a:rect l="l" t="t" r="r" b="b"/>
            <a:pathLst>
              <a:path w="1590675">
                <a:moveTo>
                  <a:pt x="0" y="0"/>
                </a:moveTo>
                <a:lnTo>
                  <a:pt x="1590421" y="0"/>
                </a:lnTo>
              </a:path>
            </a:pathLst>
          </a:custGeom>
          <a:ln w="17043">
            <a:solidFill>
              <a:schemeClr val="bg1"/>
            </a:solidFill>
          </a:ln>
        </p:spPr>
        <p:txBody>
          <a:bodyPr wrap="square" lIns="0" tIns="0" rIns="0" bIns="0" rtlCol="0"/>
          <a:lstStyle/>
          <a:p>
            <a:endParaRPr/>
          </a:p>
        </p:txBody>
      </p:sp>
      <p:pic>
        <p:nvPicPr>
          <p:cNvPr id="12" name="Picture 11" descr="Lancaster University">
            <a:extLst>
              <a:ext uri="{FF2B5EF4-FFF2-40B4-BE49-F238E27FC236}">
                <a16:creationId xmlns:a16="http://schemas.microsoft.com/office/drawing/2014/main" id="{60625C31-2A9C-4627-8FD8-77B68A2A7CA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861394" y="762000"/>
            <a:ext cx="2552491" cy="806916"/>
          </a:xfrm>
          <a:prstGeom prst="rect">
            <a:avLst/>
          </a:prstGeom>
        </p:spPr>
      </p:pic>
    </p:spTree>
    <p:extLst>
      <p:ext uri="{BB962C8B-B14F-4D97-AF65-F5344CB8AC3E}">
        <p14:creationId xmlns:p14="http://schemas.microsoft.com/office/powerpoint/2010/main" val="2519827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8826" y="668216"/>
            <a:ext cx="5340481" cy="1022473"/>
          </a:xfrm>
        </p:spPr>
        <p:txBody>
          <a:bodyPr>
            <a:normAutofit/>
          </a:bodyPr>
          <a:lstStyle>
            <a:lvl1pPr>
              <a:lnSpc>
                <a:spcPts val="3600"/>
              </a:lnSpc>
              <a:spcBef>
                <a:spcPts val="320"/>
              </a:spcBef>
              <a:defRPr sz="3400">
                <a:solidFill>
                  <a:srgbClr val="B5121B"/>
                </a:solidFill>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628650" y="2092571"/>
            <a:ext cx="7886700" cy="4014315"/>
          </a:xfrm>
        </p:spPr>
        <p:txBody>
          <a:bodyPr/>
          <a:lstStyle>
            <a:lvl1pPr>
              <a:spcBef>
                <a:spcPts val="960"/>
              </a:spcBef>
              <a:buClr>
                <a:srgbClr val="AEB4B9"/>
              </a:buClr>
              <a:defRPr sz="2600"/>
            </a:lvl1pPr>
            <a:lvl2pPr>
              <a:spcBef>
                <a:spcPts val="960"/>
              </a:spcBef>
              <a:buClr>
                <a:srgbClr val="AEB4B9"/>
              </a:buClr>
              <a:defRPr/>
            </a:lvl2pPr>
            <a:lvl3pPr>
              <a:buClr>
                <a:srgbClr val="AEB4B9"/>
              </a:buClr>
              <a:defRPr/>
            </a:lvl3pPr>
            <a:lvl4pPr>
              <a:buClr>
                <a:srgbClr val="AEB4B9"/>
              </a:buClr>
              <a:defRPr/>
            </a:lvl4pPr>
            <a:lvl5pPr>
              <a:buClr>
                <a:srgbClr val="AEB4B9"/>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5">
            <a:extLst>
              <a:ext uri="{FF2B5EF4-FFF2-40B4-BE49-F238E27FC236}">
                <a16:creationId xmlns:a16="http://schemas.microsoft.com/office/drawing/2014/main" id="{368BAA43-A8BD-4E49-AC41-15EB71CFB7B7}"/>
              </a:ext>
            </a:extLst>
          </p:cNvPr>
          <p:cNvSpPr>
            <a:spLocks noGrp="1"/>
          </p:cNvSpPr>
          <p:nvPr>
            <p:ph type="sldNum" sz="quarter" idx="4"/>
          </p:nvPr>
        </p:nvSpPr>
        <p:spPr>
          <a:xfrm>
            <a:off x="5949307" y="6115678"/>
            <a:ext cx="2743200" cy="365125"/>
          </a:xfrm>
          <a:prstGeom prst="rect">
            <a:avLst/>
          </a:prstGeom>
        </p:spPr>
        <p:txBody>
          <a:bodyPr vert="horz" lIns="91440" tIns="45720" rIns="91440" bIns="45720" rtlCol="0" anchor="ctr"/>
          <a:lstStyle>
            <a:lvl1pPr algn="r">
              <a:defRPr sz="1800">
                <a:solidFill>
                  <a:srgbClr val="414042"/>
                </a:solidFill>
              </a:defRPr>
            </a:lvl1pPr>
          </a:lstStyle>
          <a:p>
            <a:fld id="{6998E55D-8E2A-4AFE-A61C-B5DBBB7761E7}" type="slidenum">
              <a:rPr lang="en-GB" smtClean="0"/>
              <a:pPr/>
              <a:t>‹#›</a:t>
            </a:fld>
            <a:endParaRPr lang="en-GB" dirty="0"/>
          </a:p>
        </p:txBody>
      </p:sp>
      <p:sp>
        <p:nvSpPr>
          <p:cNvPr id="12" name="object 3">
            <a:extLst>
              <a:ext uri="{FF2B5EF4-FFF2-40B4-BE49-F238E27FC236}">
                <a16:creationId xmlns:a16="http://schemas.microsoft.com/office/drawing/2014/main" id="{DAB56063-C065-4615-AFC7-4C57FC339275}"/>
              </a:ext>
              <a:ext uri="{C183D7F6-B498-43B3-948B-1728B52AA6E4}">
                <adec:decorative xmlns:adec="http://schemas.microsoft.com/office/drawing/2017/decorative" val="1"/>
              </a:ext>
            </a:extLst>
          </p:cNvPr>
          <p:cNvSpPr/>
          <p:nvPr userDrawn="1"/>
        </p:nvSpPr>
        <p:spPr>
          <a:xfrm>
            <a:off x="631791" y="1858523"/>
            <a:ext cx="1584325" cy="0"/>
          </a:xfrm>
          <a:custGeom>
            <a:avLst/>
            <a:gdLst/>
            <a:ahLst/>
            <a:cxnLst/>
            <a:rect l="l" t="t" r="r" b="b"/>
            <a:pathLst>
              <a:path w="1584325">
                <a:moveTo>
                  <a:pt x="0" y="0"/>
                </a:moveTo>
                <a:lnTo>
                  <a:pt x="1583728" y="0"/>
                </a:lnTo>
              </a:path>
            </a:pathLst>
          </a:custGeom>
          <a:ln w="16929">
            <a:solidFill>
              <a:srgbClr val="A6ADB1"/>
            </a:solidFill>
          </a:ln>
        </p:spPr>
        <p:txBody>
          <a:bodyPr wrap="square" lIns="0" tIns="0" rIns="0" bIns="0" rtlCol="0"/>
          <a:lstStyle/>
          <a:p>
            <a:endParaRPr dirty="0"/>
          </a:p>
        </p:txBody>
      </p:sp>
      <p:pic>
        <p:nvPicPr>
          <p:cNvPr id="13" name="Picture 12" descr="Lancaster University">
            <a:extLst>
              <a:ext uri="{FF2B5EF4-FFF2-40B4-BE49-F238E27FC236}">
                <a16:creationId xmlns:a16="http://schemas.microsoft.com/office/drawing/2014/main" id="{6DA54611-9D21-4ACE-A640-5AE6BB84A40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71689" y="762000"/>
            <a:ext cx="2098889" cy="663520"/>
          </a:xfrm>
          <a:prstGeom prst="rect">
            <a:avLst/>
          </a:prstGeom>
        </p:spPr>
      </p:pic>
    </p:spTree>
    <p:extLst>
      <p:ext uri="{BB962C8B-B14F-4D97-AF65-F5344CB8AC3E}">
        <p14:creationId xmlns:p14="http://schemas.microsoft.com/office/powerpoint/2010/main" val="2465480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Text no bullet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28650" y="2092569"/>
            <a:ext cx="7011865" cy="4014317"/>
          </a:xfrm>
        </p:spPr>
        <p:txBody>
          <a:bodyPr/>
          <a:lstStyle>
            <a:lvl1pPr marL="0" indent="0">
              <a:spcBef>
                <a:spcPts val="960"/>
              </a:spcBef>
              <a:buClr>
                <a:srgbClr val="AEB4B9"/>
              </a:buClr>
              <a:buNone/>
              <a:defRPr sz="2600"/>
            </a:lvl1pPr>
            <a:lvl2pPr>
              <a:spcBef>
                <a:spcPts val="960"/>
              </a:spcBef>
              <a:buClr>
                <a:srgbClr val="AEB4B9"/>
              </a:buClr>
              <a:defRPr/>
            </a:lvl2pPr>
            <a:lvl3pPr>
              <a:buClr>
                <a:srgbClr val="AEB4B9"/>
              </a:buClr>
              <a:defRPr/>
            </a:lvl3pPr>
            <a:lvl4pPr>
              <a:buClr>
                <a:srgbClr val="AEB4B9"/>
              </a:buClr>
              <a:defRPr/>
            </a:lvl4pPr>
            <a:lvl5pPr>
              <a:buClr>
                <a:srgbClr val="AEB4B9"/>
              </a:buClr>
              <a:defRPr/>
            </a:lvl5pPr>
          </a:lstStyle>
          <a:p>
            <a:pPr lvl="0"/>
            <a:r>
              <a:rPr lang="en-US" dirty="0"/>
              <a:t>Template slide: text only (use italics for sub-headings)</a:t>
            </a:r>
          </a:p>
        </p:txBody>
      </p:sp>
      <p:sp>
        <p:nvSpPr>
          <p:cNvPr id="11" name="Slide Number Placeholder 5">
            <a:extLst>
              <a:ext uri="{FF2B5EF4-FFF2-40B4-BE49-F238E27FC236}">
                <a16:creationId xmlns:a16="http://schemas.microsoft.com/office/drawing/2014/main" id="{368BAA43-A8BD-4E49-AC41-15EB71CFB7B7}"/>
              </a:ext>
            </a:extLst>
          </p:cNvPr>
          <p:cNvSpPr>
            <a:spLocks noGrp="1"/>
          </p:cNvSpPr>
          <p:nvPr>
            <p:ph type="sldNum" sz="quarter" idx="4"/>
          </p:nvPr>
        </p:nvSpPr>
        <p:spPr>
          <a:xfrm>
            <a:off x="5949307" y="6106886"/>
            <a:ext cx="2743200" cy="365125"/>
          </a:xfrm>
          <a:prstGeom prst="rect">
            <a:avLst/>
          </a:prstGeom>
        </p:spPr>
        <p:txBody>
          <a:bodyPr vert="horz" lIns="91440" tIns="45720" rIns="91440" bIns="45720" rtlCol="0" anchor="ctr"/>
          <a:lstStyle>
            <a:lvl1pPr algn="r">
              <a:defRPr sz="1800">
                <a:solidFill>
                  <a:srgbClr val="414042"/>
                </a:solidFill>
              </a:defRPr>
            </a:lvl1pPr>
          </a:lstStyle>
          <a:p>
            <a:fld id="{6998E55D-8E2A-4AFE-A61C-B5DBBB7761E7}" type="slidenum">
              <a:rPr lang="en-GB" smtClean="0"/>
              <a:pPr/>
              <a:t>‹#›</a:t>
            </a:fld>
            <a:endParaRPr lang="en-GB" dirty="0"/>
          </a:p>
        </p:txBody>
      </p:sp>
      <p:sp>
        <p:nvSpPr>
          <p:cNvPr id="10" name="object 3">
            <a:extLst>
              <a:ext uri="{FF2B5EF4-FFF2-40B4-BE49-F238E27FC236}">
                <a16:creationId xmlns:a16="http://schemas.microsoft.com/office/drawing/2014/main" id="{A46FC20C-FB86-4874-BEA9-18FB8BD1FA31}"/>
              </a:ext>
              <a:ext uri="{C183D7F6-B498-43B3-948B-1728B52AA6E4}">
                <adec:decorative xmlns:adec="http://schemas.microsoft.com/office/drawing/2017/decorative" val="1"/>
              </a:ext>
            </a:extLst>
          </p:cNvPr>
          <p:cNvSpPr/>
          <p:nvPr userDrawn="1"/>
        </p:nvSpPr>
        <p:spPr>
          <a:xfrm>
            <a:off x="631791" y="1858523"/>
            <a:ext cx="1584325" cy="0"/>
          </a:xfrm>
          <a:custGeom>
            <a:avLst/>
            <a:gdLst/>
            <a:ahLst/>
            <a:cxnLst/>
            <a:rect l="l" t="t" r="r" b="b"/>
            <a:pathLst>
              <a:path w="1584325">
                <a:moveTo>
                  <a:pt x="0" y="0"/>
                </a:moveTo>
                <a:lnTo>
                  <a:pt x="1583728" y="0"/>
                </a:lnTo>
              </a:path>
            </a:pathLst>
          </a:custGeom>
          <a:ln w="16929">
            <a:solidFill>
              <a:srgbClr val="A6ADB1"/>
            </a:solidFill>
          </a:ln>
        </p:spPr>
        <p:txBody>
          <a:bodyPr wrap="square" lIns="0" tIns="0" rIns="0" bIns="0" rtlCol="0"/>
          <a:lstStyle/>
          <a:p>
            <a:endParaRPr dirty="0"/>
          </a:p>
        </p:txBody>
      </p:sp>
      <p:sp>
        <p:nvSpPr>
          <p:cNvPr id="13" name="Title 1">
            <a:extLst>
              <a:ext uri="{FF2B5EF4-FFF2-40B4-BE49-F238E27FC236}">
                <a16:creationId xmlns:a16="http://schemas.microsoft.com/office/drawing/2014/main" id="{3012CCF8-17A7-457E-88AC-25B11FB55E7D}"/>
              </a:ext>
            </a:extLst>
          </p:cNvPr>
          <p:cNvSpPr>
            <a:spLocks noGrp="1"/>
          </p:cNvSpPr>
          <p:nvPr>
            <p:ph type="title"/>
          </p:nvPr>
        </p:nvSpPr>
        <p:spPr>
          <a:xfrm>
            <a:off x="608826" y="668216"/>
            <a:ext cx="5340481" cy="1022473"/>
          </a:xfrm>
        </p:spPr>
        <p:txBody>
          <a:bodyPr>
            <a:normAutofit/>
          </a:bodyPr>
          <a:lstStyle>
            <a:lvl1pPr>
              <a:lnSpc>
                <a:spcPts val="3600"/>
              </a:lnSpc>
              <a:spcBef>
                <a:spcPts val="320"/>
              </a:spcBef>
              <a:defRPr sz="3400">
                <a:solidFill>
                  <a:srgbClr val="B5121B"/>
                </a:solidFill>
                <a:latin typeface="Calibri" panose="020F0502020204030204" pitchFamily="34" charset="0"/>
                <a:cs typeface="Calibri" panose="020F0502020204030204" pitchFamily="34" charset="0"/>
              </a:defRPr>
            </a:lvl1pPr>
          </a:lstStyle>
          <a:p>
            <a:r>
              <a:rPr lang="en-US" dirty="0"/>
              <a:t>Click to edit Master title style</a:t>
            </a:r>
          </a:p>
        </p:txBody>
      </p:sp>
      <p:pic>
        <p:nvPicPr>
          <p:cNvPr id="14" name="Picture 13" descr="Lancaster University">
            <a:extLst>
              <a:ext uri="{FF2B5EF4-FFF2-40B4-BE49-F238E27FC236}">
                <a16:creationId xmlns:a16="http://schemas.microsoft.com/office/drawing/2014/main" id="{748BDBDA-A7FA-4360-8B54-69F175B28C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71689" y="762000"/>
            <a:ext cx="2098889" cy="663520"/>
          </a:xfrm>
          <a:prstGeom prst="rect">
            <a:avLst/>
          </a:prstGeom>
        </p:spPr>
      </p:pic>
    </p:spTree>
    <p:extLst>
      <p:ext uri="{BB962C8B-B14F-4D97-AF65-F5344CB8AC3E}">
        <p14:creationId xmlns:p14="http://schemas.microsoft.com/office/powerpoint/2010/main" val="3108407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A75887E-4F05-4593-B389-647D40DD0309}"/>
              </a:ext>
            </a:extLst>
          </p:cNvPr>
          <p:cNvSpPr>
            <a:spLocks noGrp="1"/>
          </p:cNvSpPr>
          <p:nvPr>
            <p:ph type="body" idx="1"/>
          </p:nvPr>
        </p:nvSpPr>
        <p:spPr>
          <a:xfrm>
            <a:off x="559860" y="1858523"/>
            <a:ext cx="3868340" cy="646552"/>
          </a:xfrm>
        </p:spPr>
        <p:txBody>
          <a:bodyPr anchor="b">
            <a:normAutofit/>
          </a:bodyPr>
          <a:lstStyle>
            <a:lvl1pPr marL="0" indent="0">
              <a:buNone/>
              <a:defRPr sz="2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dirty="0"/>
              <a:t>Edit Master text styles</a:t>
            </a:r>
          </a:p>
        </p:txBody>
      </p:sp>
      <p:sp>
        <p:nvSpPr>
          <p:cNvPr id="4" name="Content Placeholder 3">
            <a:extLst>
              <a:ext uri="{FF2B5EF4-FFF2-40B4-BE49-F238E27FC236}">
                <a16:creationId xmlns:a16="http://schemas.microsoft.com/office/drawing/2014/main" id="{43C9B9D8-EA34-4852-A458-9C736D59E6A7}"/>
              </a:ext>
            </a:extLst>
          </p:cNvPr>
          <p:cNvSpPr>
            <a:spLocks noGrp="1"/>
          </p:cNvSpPr>
          <p:nvPr>
            <p:ph sz="half" idx="2"/>
          </p:nvPr>
        </p:nvSpPr>
        <p:spPr>
          <a:xfrm>
            <a:off x="559860" y="2505075"/>
            <a:ext cx="3868340" cy="3684588"/>
          </a:xfrm>
        </p:spPr>
        <p:txBody>
          <a:bodyPr/>
          <a:lstStyle>
            <a:lvl1pPr>
              <a:buClr>
                <a:srgbClr val="AEB4B9"/>
              </a:buClr>
              <a:defRPr sz="2600"/>
            </a:lvl1pPr>
            <a:lvl2pPr>
              <a:buClr>
                <a:srgbClr val="AEB4B9"/>
              </a:buClr>
              <a:defRPr/>
            </a:lvl2pPr>
            <a:lvl3pPr>
              <a:buClr>
                <a:srgbClr val="AEB4B9"/>
              </a:buClr>
              <a:defRPr/>
            </a:lvl3pPr>
            <a:lvl4pPr>
              <a:buClr>
                <a:srgbClr val="AEB4B9"/>
              </a:buClr>
              <a:defRPr/>
            </a:lvl4pPr>
            <a:lvl5pPr>
              <a:buClr>
                <a:srgbClr val="AEB4B9"/>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a:extLst>
              <a:ext uri="{FF2B5EF4-FFF2-40B4-BE49-F238E27FC236}">
                <a16:creationId xmlns:a16="http://schemas.microsoft.com/office/drawing/2014/main" id="{C83E91B9-1447-4EAE-9AB6-9200E96A9896}"/>
              </a:ext>
            </a:extLst>
          </p:cNvPr>
          <p:cNvSpPr>
            <a:spLocks noGrp="1"/>
          </p:cNvSpPr>
          <p:nvPr>
            <p:ph type="body" sz="quarter" idx="3"/>
          </p:nvPr>
        </p:nvSpPr>
        <p:spPr>
          <a:xfrm>
            <a:off x="4629151" y="1858523"/>
            <a:ext cx="3887391" cy="646552"/>
          </a:xfrm>
        </p:spPr>
        <p:txBody>
          <a:bodyPr anchor="b">
            <a:normAutofit/>
          </a:bodyPr>
          <a:lstStyle>
            <a:lvl1pPr marL="0" indent="0">
              <a:buNone/>
              <a:defRPr sz="2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dirty="0"/>
              <a:t>Edit Master text styles</a:t>
            </a:r>
          </a:p>
        </p:txBody>
      </p:sp>
      <p:sp>
        <p:nvSpPr>
          <p:cNvPr id="6" name="Content Placeholder 5">
            <a:extLst>
              <a:ext uri="{FF2B5EF4-FFF2-40B4-BE49-F238E27FC236}">
                <a16:creationId xmlns:a16="http://schemas.microsoft.com/office/drawing/2014/main" id="{08105AF1-67AB-413D-B37A-83B233A5D7CD}"/>
              </a:ext>
            </a:extLst>
          </p:cNvPr>
          <p:cNvSpPr>
            <a:spLocks noGrp="1"/>
          </p:cNvSpPr>
          <p:nvPr>
            <p:ph sz="quarter" idx="4"/>
          </p:nvPr>
        </p:nvSpPr>
        <p:spPr>
          <a:xfrm>
            <a:off x="4629151" y="2505075"/>
            <a:ext cx="3887391" cy="3684588"/>
          </a:xfrm>
        </p:spPr>
        <p:txBody>
          <a:bodyPr/>
          <a:lstStyle>
            <a:lvl1pPr>
              <a:buClr>
                <a:srgbClr val="AEB4B9"/>
              </a:buClr>
              <a:defRPr sz="2600"/>
            </a:lvl1pPr>
            <a:lvl2pPr>
              <a:buClr>
                <a:srgbClr val="AEB4B9"/>
              </a:buClr>
              <a:defRPr/>
            </a:lvl2pPr>
            <a:lvl3pPr>
              <a:buClr>
                <a:srgbClr val="AEB4B9"/>
              </a:buClr>
              <a:defRPr/>
            </a:lvl3pPr>
            <a:lvl4pPr>
              <a:buClr>
                <a:srgbClr val="AEB4B9"/>
              </a:buClr>
              <a:defRPr/>
            </a:lvl4pPr>
            <a:lvl5pPr>
              <a:buClr>
                <a:srgbClr val="AEB4B9"/>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0" name="Slide Number Placeholder 5">
            <a:extLst>
              <a:ext uri="{FF2B5EF4-FFF2-40B4-BE49-F238E27FC236}">
                <a16:creationId xmlns:a16="http://schemas.microsoft.com/office/drawing/2014/main" id="{02D96272-B6FE-48B8-8E57-484427500478}"/>
              </a:ext>
            </a:extLst>
          </p:cNvPr>
          <p:cNvSpPr>
            <a:spLocks noGrp="1"/>
          </p:cNvSpPr>
          <p:nvPr>
            <p:ph type="sldNum" sz="quarter" idx="10"/>
          </p:nvPr>
        </p:nvSpPr>
        <p:spPr>
          <a:xfrm>
            <a:off x="5949307" y="6106886"/>
            <a:ext cx="2743200" cy="365125"/>
          </a:xfrm>
          <a:prstGeom prst="rect">
            <a:avLst/>
          </a:prstGeom>
        </p:spPr>
        <p:txBody>
          <a:bodyPr vert="horz" lIns="91440" tIns="45720" rIns="91440" bIns="45720" rtlCol="0" anchor="ctr"/>
          <a:lstStyle>
            <a:lvl1pPr algn="r">
              <a:defRPr sz="1800">
                <a:solidFill>
                  <a:srgbClr val="414042"/>
                </a:solidFill>
              </a:defRPr>
            </a:lvl1pPr>
          </a:lstStyle>
          <a:p>
            <a:fld id="{6998E55D-8E2A-4AFE-A61C-B5DBBB7761E7}" type="slidenum">
              <a:rPr lang="en-GB" smtClean="0"/>
              <a:pPr/>
              <a:t>‹#›</a:t>
            </a:fld>
            <a:endParaRPr lang="en-GB" dirty="0"/>
          </a:p>
        </p:txBody>
      </p:sp>
      <p:sp>
        <p:nvSpPr>
          <p:cNvPr id="21" name="object 3">
            <a:extLst>
              <a:ext uri="{FF2B5EF4-FFF2-40B4-BE49-F238E27FC236}">
                <a16:creationId xmlns:a16="http://schemas.microsoft.com/office/drawing/2014/main" id="{AB714264-F8FF-4258-B4EE-B3548F169471}"/>
              </a:ext>
              <a:ext uri="{C183D7F6-B498-43B3-948B-1728B52AA6E4}">
                <adec:decorative xmlns:adec="http://schemas.microsoft.com/office/drawing/2017/decorative" val="1"/>
              </a:ext>
            </a:extLst>
          </p:cNvPr>
          <p:cNvSpPr/>
          <p:nvPr userDrawn="1"/>
        </p:nvSpPr>
        <p:spPr>
          <a:xfrm>
            <a:off x="631791" y="1858523"/>
            <a:ext cx="1584325" cy="0"/>
          </a:xfrm>
          <a:custGeom>
            <a:avLst/>
            <a:gdLst/>
            <a:ahLst/>
            <a:cxnLst/>
            <a:rect l="l" t="t" r="r" b="b"/>
            <a:pathLst>
              <a:path w="1584325">
                <a:moveTo>
                  <a:pt x="0" y="0"/>
                </a:moveTo>
                <a:lnTo>
                  <a:pt x="1583728" y="0"/>
                </a:lnTo>
              </a:path>
            </a:pathLst>
          </a:custGeom>
          <a:ln w="16929">
            <a:solidFill>
              <a:srgbClr val="A6ADB1"/>
            </a:solidFill>
          </a:ln>
        </p:spPr>
        <p:txBody>
          <a:bodyPr wrap="square" lIns="0" tIns="0" rIns="0" bIns="0" rtlCol="0"/>
          <a:lstStyle/>
          <a:p>
            <a:endParaRPr dirty="0"/>
          </a:p>
        </p:txBody>
      </p:sp>
      <p:sp>
        <p:nvSpPr>
          <p:cNvPr id="23" name="Title 1">
            <a:extLst>
              <a:ext uri="{FF2B5EF4-FFF2-40B4-BE49-F238E27FC236}">
                <a16:creationId xmlns:a16="http://schemas.microsoft.com/office/drawing/2014/main" id="{8A618DBC-FC1D-459B-8E1E-C65F284C2F4B}"/>
              </a:ext>
            </a:extLst>
          </p:cNvPr>
          <p:cNvSpPr>
            <a:spLocks noGrp="1"/>
          </p:cNvSpPr>
          <p:nvPr>
            <p:ph type="title"/>
          </p:nvPr>
        </p:nvSpPr>
        <p:spPr>
          <a:xfrm>
            <a:off x="608826" y="668216"/>
            <a:ext cx="5340481" cy="1022473"/>
          </a:xfrm>
        </p:spPr>
        <p:txBody>
          <a:bodyPr>
            <a:normAutofit/>
          </a:bodyPr>
          <a:lstStyle>
            <a:lvl1pPr>
              <a:lnSpc>
                <a:spcPts val="3600"/>
              </a:lnSpc>
              <a:spcBef>
                <a:spcPts val="320"/>
              </a:spcBef>
              <a:defRPr sz="3400">
                <a:solidFill>
                  <a:srgbClr val="B5121B"/>
                </a:solidFill>
                <a:latin typeface="Calibri" panose="020F0502020204030204" pitchFamily="34" charset="0"/>
                <a:cs typeface="Calibri" panose="020F0502020204030204" pitchFamily="34" charset="0"/>
              </a:defRPr>
            </a:lvl1pPr>
          </a:lstStyle>
          <a:p>
            <a:r>
              <a:rPr lang="en-US" dirty="0"/>
              <a:t>Click to edit Master title style</a:t>
            </a:r>
          </a:p>
        </p:txBody>
      </p:sp>
      <p:pic>
        <p:nvPicPr>
          <p:cNvPr id="24" name="Picture 23" descr="Lancaster University">
            <a:extLst>
              <a:ext uri="{FF2B5EF4-FFF2-40B4-BE49-F238E27FC236}">
                <a16:creationId xmlns:a16="http://schemas.microsoft.com/office/drawing/2014/main" id="{2CBC7160-5C30-425D-A5BA-EFAFF03A0F2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71689" y="762000"/>
            <a:ext cx="2098889" cy="663520"/>
          </a:xfrm>
          <a:prstGeom prst="rect">
            <a:avLst/>
          </a:prstGeom>
        </p:spPr>
      </p:pic>
    </p:spTree>
    <p:extLst>
      <p:ext uri="{BB962C8B-B14F-4D97-AF65-F5344CB8AC3E}">
        <p14:creationId xmlns:p14="http://schemas.microsoft.com/office/powerpoint/2010/main" val="3171340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1" name="Slide Number Placeholder 5">
            <a:extLst>
              <a:ext uri="{FF2B5EF4-FFF2-40B4-BE49-F238E27FC236}">
                <a16:creationId xmlns:a16="http://schemas.microsoft.com/office/drawing/2014/main" id="{5B60475B-7D3F-4BE2-9C2D-BBD84BDFE0E0}"/>
              </a:ext>
            </a:extLst>
          </p:cNvPr>
          <p:cNvSpPr>
            <a:spLocks noGrp="1"/>
          </p:cNvSpPr>
          <p:nvPr>
            <p:ph type="sldNum" sz="quarter" idx="4"/>
          </p:nvPr>
        </p:nvSpPr>
        <p:spPr>
          <a:xfrm>
            <a:off x="5949307" y="6106886"/>
            <a:ext cx="2743200" cy="365125"/>
          </a:xfrm>
          <a:prstGeom prst="rect">
            <a:avLst/>
          </a:prstGeom>
        </p:spPr>
        <p:txBody>
          <a:bodyPr vert="horz" lIns="91440" tIns="45720" rIns="91440" bIns="45720" rtlCol="0" anchor="ctr"/>
          <a:lstStyle>
            <a:lvl1pPr algn="r">
              <a:defRPr sz="1800">
                <a:solidFill>
                  <a:srgbClr val="414042"/>
                </a:solidFill>
              </a:defRPr>
            </a:lvl1pPr>
          </a:lstStyle>
          <a:p>
            <a:fld id="{6998E55D-8E2A-4AFE-A61C-B5DBBB7761E7}" type="slidenum">
              <a:rPr lang="en-GB" smtClean="0"/>
              <a:pPr/>
              <a:t>‹#›</a:t>
            </a:fld>
            <a:endParaRPr lang="en-GB" dirty="0"/>
          </a:p>
        </p:txBody>
      </p:sp>
      <p:sp>
        <p:nvSpPr>
          <p:cNvPr id="12" name="object 3">
            <a:extLst>
              <a:ext uri="{FF2B5EF4-FFF2-40B4-BE49-F238E27FC236}">
                <a16:creationId xmlns:a16="http://schemas.microsoft.com/office/drawing/2014/main" id="{24EA18C7-0A5B-4754-87DB-56029965C9FD}"/>
              </a:ext>
              <a:ext uri="{C183D7F6-B498-43B3-948B-1728B52AA6E4}">
                <adec:decorative xmlns:adec="http://schemas.microsoft.com/office/drawing/2017/decorative" val="1"/>
              </a:ext>
            </a:extLst>
          </p:cNvPr>
          <p:cNvSpPr/>
          <p:nvPr userDrawn="1"/>
        </p:nvSpPr>
        <p:spPr>
          <a:xfrm>
            <a:off x="631791" y="1858523"/>
            <a:ext cx="1584325" cy="0"/>
          </a:xfrm>
          <a:custGeom>
            <a:avLst/>
            <a:gdLst/>
            <a:ahLst/>
            <a:cxnLst/>
            <a:rect l="l" t="t" r="r" b="b"/>
            <a:pathLst>
              <a:path w="1584325">
                <a:moveTo>
                  <a:pt x="0" y="0"/>
                </a:moveTo>
                <a:lnTo>
                  <a:pt x="1583728" y="0"/>
                </a:lnTo>
              </a:path>
            </a:pathLst>
          </a:custGeom>
          <a:ln w="16929">
            <a:solidFill>
              <a:srgbClr val="A6ADB1"/>
            </a:solidFill>
          </a:ln>
        </p:spPr>
        <p:txBody>
          <a:bodyPr wrap="square" lIns="0" tIns="0" rIns="0" bIns="0" rtlCol="0"/>
          <a:lstStyle/>
          <a:p>
            <a:endParaRPr dirty="0"/>
          </a:p>
        </p:txBody>
      </p:sp>
      <p:sp>
        <p:nvSpPr>
          <p:cNvPr id="14" name="Title 1">
            <a:extLst>
              <a:ext uri="{FF2B5EF4-FFF2-40B4-BE49-F238E27FC236}">
                <a16:creationId xmlns:a16="http://schemas.microsoft.com/office/drawing/2014/main" id="{8BB6B0ED-30AC-43D0-AC8A-25DADB23CB2D}"/>
              </a:ext>
            </a:extLst>
          </p:cNvPr>
          <p:cNvSpPr>
            <a:spLocks noGrp="1"/>
          </p:cNvSpPr>
          <p:nvPr>
            <p:ph type="title"/>
          </p:nvPr>
        </p:nvSpPr>
        <p:spPr>
          <a:xfrm>
            <a:off x="608826" y="668216"/>
            <a:ext cx="5340481" cy="1022473"/>
          </a:xfrm>
        </p:spPr>
        <p:txBody>
          <a:bodyPr>
            <a:normAutofit/>
          </a:bodyPr>
          <a:lstStyle>
            <a:lvl1pPr>
              <a:lnSpc>
                <a:spcPts val="3600"/>
              </a:lnSpc>
              <a:spcBef>
                <a:spcPts val="320"/>
              </a:spcBef>
              <a:defRPr sz="3400">
                <a:solidFill>
                  <a:srgbClr val="B5121B"/>
                </a:solidFill>
                <a:latin typeface="Calibri" panose="020F0502020204030204" pitchFamily="34" charset="0"/>
                <a:cs typeface="Calibri" panose="020F0502020204030204" pitchFamily="34" charset="0"/>
              </a:defRPr>
            </a:lvl1pPr>
          </a:lstStyle>
          <a:p>
            <a:r>
              <a:rPr lang="en-US" dirty="0"/>
              <a:t>Click to edit Master title style</a:t>
            </a:r>
          </a:p>
        </p:txBody>
      </p:sp>
      <p:pic>
        <p:nvPicPr>
          <p:cNvPr id="15" name="Picture 14" descr="Lancaster University">
            <a:extLst>
              <a:ext uri="{FF2B5EF4-FFF2-40B4-BE49-F238E27FC236}">
                <a16:creationId xmlns:a16="http://schemas.microsoft.com/office/drawing/2014/main" id="{94FC4F8C-FC3E-4621-A8E4-01B9FA26EDA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71689" y="762000"/>
            <a:ext cx="2098889" cy="663520"/>
          </a:xfrm>
          <a:prstGeom prst="rect">
            <a:avLst/>
          </a:prstGeom>
        </p:spPr>
      </p:pic>
    </p:spTree>
    <p:extLst>
      <p:ext uri="{BB962C8B-B14F-4D97-AF65-F5344CB8AC3E}">
        <p14:creationId xmlns:p14="http://schemas.microsoft.com/office/powerpoint/2010/main" val="994354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1" name="Slide Number Placeholder 5">
            <a:extLst>
              <a:ext uri="{FF2B5EF4-FFF2-40B4-BE49-F238E27FC236}">
                <a16:creationId xmlns:a16="http://schemas.microsoft.com/office/drawing/2014/main" id="{5B60475B-7D3F-4BE2-9C2D-BBD84BDFE0E0}"/>
              </a:ext>
            </a:extLst>
          </p:cNvPr>
          <p:cNvSpPr>
            <a:spLocks noGrp="1"/>
          </p:cNvSpPr>
          <p:nvPr>
            <p:ph type="sldNum" sz="quarter" idx="4"/>
          </p:nvPr>
        </p:nvSpPr>
        <p:spPr>
          <a:xfrm>
            <a:off x="5949307" y="6106886"/>
            <a:ext cx="2743200" cy="365125"/>
          </a:xfrm>
          <a:prstGeom prst="rect">
            <a:avLst/>
          </a:prstGeom>
        </p:spPr>
        <p:txBody>
          <a:bodyPr vert="horz" lIns="91440" tIns="45720" rIns="91440" bIns="45720" rtlCol="0" anchor="ctr"/>
          <a:lstStyle>
            <a:lvl1pPr algn="r">
              <a:defRPr sz="1800">
                <a:solidFill>
                  <a:srgbClr val="414042"/>
                </a:solidFill>
              </a:defRPr>
            </a:lvl1pPr>
          </a:lstStyle>
          <a:p>
            <a:fld id="{6998E55D-8E2A-4AFE-A61C-B5DBBB7761E7}" type="slidenum">
              <a:rPr lang="en-GB" smtClean="0"/>
              <a:pPr/>
              <a:t>‹#›</a:t>
            </a:fld>
            <a:endParaRPr lang="en-GB" dirty="0"/>
          </a:p>
        </p:txBody>
      </p:sp>
    </p:spTree>
    <p:extLst>
      <p:ext uri="{BB962C8B-B14F-4D97-AF65-F5344CB8AC3E}">
        <p14:creationId xmlns:p14="http://schemas.microsoft.com/office/powerpoint/2010/main" val="229142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6/1/2026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bk object 16">
            <a:extLst>
              <a:ext uri="{FF2B5EF4-FFF2-40B4-BE49-F238E27FC236}">
                <a16:creationId xmlns:a16="http://schemas.microsoft.com/office/drawing/2014/main" id="{B228C834-E0BF-4130-9AA4-11A4C62B3478}"/>
              </a:ext>
              <a:ext uri="{C183D7F6-B498-43B3-948B-1728B52AA6E4}">
                <adec:decorative xmlns:adec="http://schemas.microsoft.com/office/drawing/2017/decorative" val="1"/>
              </a:ext>
            </a:extLst>
          </p:cNvPr>
          <p:cNvSpPr/>
          <p:nvPr userDrawn="1"/>
        </p:nvSpPr>
        <p:spPr>
          <a:xfrm>
            <a:off x="94003" y="95973"/>
            <a:ext cx="8964539" cy="6666230"/>
          </a:xfrm>
          <a:custGeom>
            <a:avLst/>
            <a:gdLst/>
            <a:ahLst/>
            <a:cxnLst/>
            <a:rect l="l" t="t" r="r" b="b"/>
            <a:pathLst>
              <a:path w="12001500" h="6666230">
                <a:moveTo>
                  <a:pt x="0" y="6666039"/>
                </a:moveTo>
                <a:lnTo>
                  <a:pt x="12001233" y="6666039"/>
                </a:lnTo>
                <a:lnTo>
                  <a:pt x="12001233" y="0"/>
                </a:lnTo>
                <a:lnTo>
                  <a:pt x="0" y="0"/>
                </a:lnTo>
                <a:lnTo>
                  <a:pt x="0" y="6666039"/>
                </a:lnTo>
                <a:close/>
              </a:path>
            </a:pathLst>
          </a:custGeom>
          <a:ln w="191960">
            <a:solidFill>
              <a:srgbClr val="E9ECED"/>
            </a:solidFill>
          </a:ln>
        </p:spPr>
        <p:txBody>
          <a:bodyPr wrap="square" lIns="0" tIns="0" rIns="0" bIns="0" rtlCol="0"/>
          <a:lstStyle/>
          <a:p>
            <a:endParaRPr sz="1350"/>
          </a:p>
        </p:txBody>
      </p:sp>
    </p:spTree>
    <p:extLst>
      <p:ext uri="{BB962C8B-B14F-4D97-AF65-F5344CB8AC3E}">
        <p14:creationId xmlns:p14="http://schemas.microsoft.com/office/powerpoint/2010/main" val="3085880858"/>
      </p:ext>
    </p:extLst>
  </p:cSld>
  <p:clrMap bg1="lt1" tx1="dk1" bg2="lt2" tx2="dk2" accent1="accent1" accent2="accent2" accent3="accent3" accent4="accent4" accent5="accent5" accent6="accent6" hlink="hlink" folHlink="folHlink"/>
  <p:sldLayoutIdLst>
    <p:sldLayoutId id="2147483681" r:id="rId1"/>
    <p:sldLayoutId id="2147483667" r:id="rId2"/>
    <p:sldLayoutId id="2147483683" r:id="rId3"/>
    <p:sldLayoutId id="2147483682" r:id="rId4"/>
    <p:sldLayoutId id="2147483668" r:id="rId5"/>
    <p:sldLayoutId id="2147483684" r:id="rId6"/>
    <p:sldLayoutId id="2147483653" r:id="rId7"/>
    <p:sldLayoutId id="2147483672" r:id="rId8"/>
    <p:sldLayoutId id="2147483685" r:id="rId9"/>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96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96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hyperlink" Target="mailto:disability@Lancaster.ac.uk" TargetMode="Externa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www.lancaster.ac.uk/disability-and-inclusion-services/assessment-centre/study-needs-assessment/#tabs-447736-3" TargetMode="External"/><Relationship Id="rId2" Type="http://schemas.openxmlformats.org/officeDocument/2006/relationships/hyperlink" Target="https://www.lancaster.ac.uk/disability-and-inclusion-services/assessment-centre/study-needs-assessment/" TargetMode="External"/><Relationship Id="rId1" Type="http://schemas.openxmlformats.org/officeDocument/2006/relationships/slideLayout" Target="../slideLayouts/slideLayout5.xml"/><Relationship Id="rId4" Type="http://schemas.openxmlformats.org/officeDocument/2006/relationships/hyperlink" Target="https://xerte.lancaster.ac.uk/preview.php?template_id=1633#page10" TargetMode="Externa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hyperlink" Target="mailto:disability@Lancaster.ac.uk" TargetMode="Externa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hyperlink" Target="mailto:suitabilitysupport@thefrontline.org.uk" TargetMode="External"/><Relationship Id="rId2" Type="http://schemas.openxmlformats.org/officeDocument/2006/relationships/hyperlink" Target="https://www.lancaster.ac.uk/media/lancaster-university/content-assets/documents/student-based-services/disability/MedicalEvidenceGuidanceforHealthProfessionals.pdf"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hyperlink" Target="mailto:disability@Lancaster.ac.uk" TargetMode="Externa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hyperlink" Target="mailto:disability@lancaster.ac.uk" TargetMode="Externa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hyperlink" Target="mailto:dsa_team@slc.co.uk" TargetMode="External"/><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hyperlink" Target="https://www.lancaster.ac.uk/disability-and-inclusive-practice-service/programme-partners/approach-social-work/" TargetMode="External"/><Relationship Id="rId7" Type="http://schemas.openxmlformats.org/officeDocument/2006/relationships/hyperlink" Target="mailto:learningdevelopmentfl@lancaster.ac.uk" TargetMode="External"/><Relationship Id="rId2" Type="http://schemas.openxmlformats.org/officeDocument/2006/relationships/hyperlink" Target="mailto:disability@Lancaster.ac.uk" TargetMode="External"/><Relationship Id="rId1" Type="http://schemas.openxmlformats.org/officeDocument/2006/relationships/slideLayout" Target="../slideLayouts/slideLayout5.xml"/><Relationship Id="rId6" Type="http://schemas.openxmlformats.org/officeDocument/2006/relationships/hyperlink" Target="https://portal.lancaster.ac.uk/ask/silvercloud/" TargetMode="External"/><Relationship Id="rId5" Type="http://schemas.openxmlformats.org/officeDocument/2006/relationships/hyperlink" Target="https://portal.lancaster.ac.uk/ask/wellbeing/mental/mental-health/mental-health-wellbeing--advice-line/mental-health--wellbeing-line/" TargetMode="External"/><Relationship Id="rId4" Type="http://schemas.openxmlformats.org/officeDocument/2006/relationships/hyperlink" Target="https://portal.lancaster.ac.uk/ask/digital/assistive-tools-and-technologies/" TargetMode="Externa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hyperlink" Target="mailto:disability@lancaster.ac.uk"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hyperlink" Target="https://www.gov.uk/disabled-students-allowance-dsa"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AD079-FCD2-4885-8BE0-FD9919EE13CE}"/>
              </a:ext>
            </a:extLst>
          </p:cNvPr>
          <p:cNvSpPr>
            <a:spLocks noGrp="1"/>
          </p:cNvSpPr>
          <p:nvPr>
            <p:ph type="ctrTitle"/>
          </p:nvPr>
        </p:nvSpPr>
        <p:spPr/>
        <p:txBody>
          <a:bodyPr>
            <a:normAutofit fontScale="90000"/>
          </a:bodyPr>
          <a:lstStyle/>
          <a:p>
            <a:r>
              <a:rPr lang="en-GB" dirty="0">
                <a:latin typeface="Calibri"/>
                <a:ea typeface="Calibri"/>
                <a:cs typeface="Calibri"/>
              </a:rPr>
              <a:t>LU Disability and Inclusive Practice Service: Disabled Students </a:t>
            </a:r>
            <a:r>
              <a:rPr lang="en-GB">
                <a:latin typeface="Calibri"/>
                <a:ea typeface="Calibri"/>
                <a:cs typeface="Calibri"/>
              </a:rPr>
              <a:t>Allowance (DSA) Workshop</a:t>
            </a:r>
            <a:endParaRPr lang="en-GB" dirty="0"/>
          </a:p>
        </p:txBody>
      </p:sp>
      <p:sp>
        <p:nvSpPr>
          <p:cNvPr id="3" name="Subtitle 2">
            <a:extLst>
              <a:ext uri="{FF2B5EF4-FFF2-40B4-BE49-F238E27FC236}">
                <a16:creationId xmlns:a16="http://schemas.microsoft.com/office/drawing/2014/main" id="{D2260A90-7F07-4A3F-9158-D95B5CA4BBFB}"/>
              </a:ext>
            </a:extLst>
          </p:cNvPr>
          <p:cNvSpPr>
            <a:spLocks noGrp="1"/>
          </p:cNvSpPr>
          <p:nvPr>
            <p:ph type="subTitle" idx="1"/>
          </p:nvPr>
        </p:nvSpPr>
        <p:spPr/>
        <p:txBody>
          <a:bodyPr vert="horz" lIns="91440" tIns="45720" rIns="91440" bIns="45720" rtlCol="0" anchor="t">
            <a:normAutofit/>
          </a:bodyPr>
          <a:lstStyle/>
          <a:p>
            <a:r>
              <a:rPr lang="en-GB"/>
              <a:t>May 2026</a:t>
            </a:r>
          </a:p>
        </p:txBody>
      </p:sp>
      <p:sp>
        <p:nvSpPr>
          <p:cNvPr id="4" name="Slide Number Placeholder 3">
            <a:extLst>
              <a:ext uri="{FF2B5EF4-FFF2-40B4-BE49-F238E27FC236}">
                <a16:creationId xmlns:a16="http://schemas.microsoft.com/office/drawing/2014/main" id="{718E0348-3B43-4A2F-B443-1B55BC3F16F6}"/>
              </a:ext>
            </a:extLst>
          </p:cNvPr>
          <p:cNvSpPr>
            <a:spLocks noGrp="1"/>
          </p:cNvSpPr>
          <p:nvPr>
            <p:ph type="sldNum" sz="quarter" idx="12"/>
          </p:nvPr>
        </p:nvSpPr>
        <p:spPr/>
        <p:txBody>
          <a:bodyPr/>
          <a:lstStyle/>
          <a:p>
            <a:fld id="{6998E55D-8E2A-4AFE-A61C-B5DBBB7761E7}" type="slidenum">
              <a:rPr lang="en-GB" smtClean="0"/>
              <a:pPr/>
              <a:t>1</a:t>
            </a:fld>
            <a:endParaRPr lang="en-GB"/>
          </a:p>
        </p:txBody>
      </p:sp>
    </p:spTree>
    <p:extLst>
      <p:ext uri="{BB962C8B-B14F-4D97-AF65-F5344CB8AC3E}">
        <p14:creationId xmlns:p14="http://schemas.microsoft.com/office/powerpoint/2010/main" val="3010300095"/>
      </p:ext>
    </p:extLst>
  </p:cSld>
  <p:clrMapOvr>
    <a:masterClrMapping/>
  </p:clrMapOvr>
  <mc:AlternateContent xmlns:mc="http://schemas.openxmlformats.org/markup-compatibility/2006" xmlns:p14="http://schemas.microsoft.com/office/powerpoint/2010/main">
    <mc:Choice Requires="p14">
      <p:transition spd="slow" p14:dur="2000" advTm="8062"/>
    </mc:Choice>
    <mc:Fallback xmlns="">
      <p:transition spd="slow" advTm="8062"/>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DB8CA-C615-4BF1-87B3-949B443B8262}"/>
              </a:ext>
            </a:extLst>
          </p:cNvPr>
          <p:cNvSpPr>
            <a:spLocks noGrp="1"/>
          </p:cNvSpPr>
          <p:nvPr>
            <p:ph type="title"/>
          </p:nvPr>
        </p:nvSpPr>
        <p:spPr/>
        <p:txBody>
          <a:bodyPr/>
          <a:lstStyle/>
          <a:p>
            <a:r>
              <a:rPr lang="en-GB" dirty="0" err="1"/>
              <a:t>Eligiblity</a:t>
            </a:r>
            <a:endParaRPr lang="en-GB" dirty="0"/>
          </a:p>
        </p:txBody>
      </p:sp>
      <p:sp>
        <p:nvSpPr>
          <p:cNvPr id="3" name="Content Placeholder 2">
            <a:extLst>
              <a:ext uri="{FF2B5EF4-FFF2-40B4-BE49-F238E27FC236}">
                <a16:creationId xmlns:a16="http://schemas.microsoft.com/office/drawing/2014/main" id="{A88A33C8-AF0B-4BBE-9529-77BCC3A1EDAC}"/>
              </a:ext>
            </a:extLst>
          </p:cNvPr>
          <p:cNvSpPr>
            <a:spLocks noGrp="1"/>
          </p:cNvSpPr>
          <p:nvPr>
            <p:ph idx="1"/>
          </p:nvPr>
        </p:nvSpPr>
        <p:spPr/>
        <p:txBody>
          <a:bodyPr>
            <a:noAutofit/>
          </a:bodyPr>
          <a:lstStyle/>
          <a:p>
            <a:r>
              <a:rPr lang="en-GB" sz="1600" b="1" dirty="0"/>
              <a:t>You can apply for Disabled Students’ Allowance (DSA) if you live in England and have a disability that affects your ability to study, such as a:</a:t>
            </a:r>
            <a:endParaRPr lang="en-GB" sz="1600" dirty="0"/>
          </a:p>
          <a:p>
            <a:pPr lvl="1"/>
            <a:r>
              <a:rPr lang="en-GB" sz="1600" dirty="0"/>
              <a:t>specific learning difficulty, for example dyslexia or ADHD</a:t>
            </a:r>
          </a:p>
          <a:p>
            <a:pPr lvl="1"/>
            <a:r>
              <a:rPr lang="en-GB" sz="1600" dirty="0"/>
              <a:t>mental health condition, for example anxiety or depression</a:t>
            </a:r>
          </a:p>
          <a:p>
            <a:pPr lvl="1"/>
            <a:r>
              <a:rPr lang="en-GB" sz="1600" dirty="0"/>
              <a:t>physical disability, for example if you have to use crutches, a wheelchair or a special keyboard</a:t>
            </a:r>
          </a:p>
          <a:p>
            <a:pPr lvl="1"/>
            <a:r>
              <a:rPr lang="en-GB" sz="1600" dirty="0"/>
              <a:t>sensory disability, for example if you’re visually impaired, deaf or have a hearing impairment</a:t>
            </a:r>
          </a:p>
          <a:p>
            <a:pPr lvl="1"/>
            <a:r>
              <a:rPr lang="en-GB" sz="1600" dirty="0"/>
              <a:t>long-term health condition, for example cancer, chronic heart disease or HIV</a:t>
            </a:r>
          </a:p>
          <a:p>
            <a:r>
              <a:rPr lang="en-GB" sz="1600" b="1" dirty="0"/>
              <a:t>You must also:</a:t>
            </a:r>
            <a:endParaRPr lang="en-GB" sz="1600" dirty="0"/>
          </a:p>
          <a:p>
            <a:pPr lvl="1"/>
            <a:r>
              <a:rPr lang="en-GB" sz="1600" dirty="0"/>
              <a:t>be an undergraduate or postgraduate student (including Open University or distance learning)</a:t>
            </a:r>
          </a:p>
          <a:p>
            <a:pPr lvl="1"/>
            <a:r>
              <a:rPr lang="en-GB" sz="1600" dirty="0"/>
              <a:t>qualify for student finance from Student Finance England*</a:t>
            </a:r>
          </a:p>
          <a:p>
            <a:pPr lvl="1"/>
            <a:r>
              <a:rPr lang="en-GB" sz="1600" dirty="0"/>
              <a:t>be studying on a course that lasts at least a year</a:t>
            </a:r>
          </a:p>
        </p:txBody>
      </p:sp>
      <p:sp>
        <p:nvSpPr>
          <p:cNvPr id="4" name="Slide Number Placeholder 3">
            <a:extLst>
              <a:ext uri="{FF2B5EF4-FFF2-40B4-BE49-F238E27FC236}">
                <a16:creationId xmlns:a16="http://schemas.microsoft.com/office/drawing/2014/main" id="{63E0ABD1-8158-43E1-9225-4397F58CDE56}"/>
              </a:ext>
            </a:extLst>
          </p:cNvPr>
          <p:cNvSpPr>
            <a:spLocks noGrp="1"/>
          </p:cNvSpPr>
          <p:nvPr>
            <p:ph type="sldNum" sz="quarter" idx="4"/>
          </p:nvPr>
        </p:nvSpPr>
        <p:spPr/>
        <p:txBody>
          <a:bodyPr/>
          <a:lstStyle/>
          <a:p>
            <a:fld id="{6998E55D-8E2A-4AFE-A61C-B5DBBB7761E7}" type="slidenum">
              <a:rPr lang="en-GB" smtClean="0"/>
              <a:pPr/>
              <a:t>10</a:t>
            </a:fld>
            <a:endParaRPr lang="en-GB" dirty="0"/>
          </a:p>
        </p:txBody>
      </p:sp>
    </p:spTree>
    <p:extLst>
      <p:ext uri="{BB962C8B-B14F-4D97-AF65-F5344CB8AC3E}">
        <p14:creationId xmlns:p14="http://schemas.microsoft.com/office/powerpoint/2010/main" val="1169560033"/>
      </p:ext>
    </p:extLst>
  </p:cSld>
  <p:clrMapOvr>
    <a:masterClrMapping/>
  </p:clrMapOvr>
  <mc:AlternateContent xmlns:mc="http://schemas.openxmlformats.org/markup-compatibility/2006" xmlns:p14="http://schemas.microsoft.com/office/powerpoint/2010/main">
    <mc:Choice Requires="p14">
      <p:transition spd="slow" p14:dur="2000" advTm="51675"/>
    </mc:Choice>
    <mc:Fallback xmlns="">
      <p:transition spd="slow" advTm="51675"/>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83EE2-DB92-4963-9324-F41178552DF3}"/>
              </a:ext>
            </a:extLst>
          </p:cNvPr>
          <p:cNvSpPr>
            <a:spLocks noGrp="1"/>
          </p:cNvSpPr>
          <p:nvPr>
            <p:ph type="title"/>
          </p:nvPr>
        </p:nvSpPr>
        <p:spPr/>
        <p:txBody>
          <a:bodyPr/>
          <a:lstStyle/>
          <a:p>
            <a:r>
              <a:rPr lang="en-GB" dirty="0"/>
              <a:t>Unsure?</a:t>
            </a:r>
          </a:p>
        </p:txBody>
      </p:sp>
      <p:sp>
        <p:nvSpPr>
          <p:cNvPr id="3" name="Content Placeholder 2">
            <a:extLst>
              <a:ext uri="{FF2B5EF4-FFF2-40B4-BE49-F238E27FC236}">
                <a16:creationId xmlns:a16="http://schemas.microsoft.com/office/drawing/2014/main" id="{D39BAE9E-FCA5-4F87-96E3-9B24BE91FE13}"/>
              </a:ext>
            </a:extLst>
          </p:cNvPr>
          <p:cNvSpPr>
            <a:spLocks noGrp="1"/>
          </p:cNvSpPr>
          <p:nvPr>
            <p:ph idx="1"/>
          </p:nvPr>
        </p:nvSpPr>
        <p:spPr/>
        <p:txBody>
          <a:bodyPr/>
          <a:lstStyle/>
          <a:p>
            <a:r>
              <a:rPr lang="en-GB" dirty="0"/>
              <a:t>If you are unsure if you might be eligible then please contact </a:t>
            </a:r>
            <a:r>
              <a:rPr lang="en-GB" dirty="0">
                <a:hlinkClick r:id="rId2"/>
              </a:rPr>
              <a:t>disability@lancaster.ac.uk</a:t>
            </a:r>
            <a:r>
              <a:rPr lang="en-GB" dirty="0"/>
              <a:t> </a:t>
            </a:r>
          </a:p>
          <a:p>
            <a:r>
              <a:rPr lang="en-GB" dirty="0"/>
              <a:t>Review medical evidence</a:t>
            </a:r>
          </a:p>
          <a:p>
            <a:r>
              <a:rPr lang="en-GB" dirty="0"/>
              <a:t>Review completed DSA application form</a:t>
            </a:r>
          </a:p>
          <a:p>
            <a:r>
              <a:rPr lang="en-GB" dirty="0"/>
              <a:t>Advice and guidance on process</a:t>
            </a:r>
          </a:p>
          <a:p>
            <a:r>
              <a:rPr lang="en-GB" dirty="0"/>
              <a:t>Advice and guidance on Inclusive Support without a diagnosis</a:t>
            </a:r>
          </a:p>
        </p:txBody>
      </p:sp>
      <p:sp>
        <p:nvSpPr>
          <p:cNvPr id="4" name="Slide Number Placeholder 3">
            <a:extLst>
              <a:ext uri="{FF2B5EF4-FFF2-40B4-BE49-F238E27FC236}">
                <a16:creationId xmlns:a16="http://schemas.microsoft.com/office/drawing/2014/main" id="{961B3288-3AC5-41E4-BF01-B61D6146E2E5}"/>
              </a:ext>
            </a:extLst>
          </p:cNvPr>
          <p:cNvSpPr>
            <a:spLocks noGrp="1"/>
          </p:cNvSpPr>
          <p:nvPr>
            <p:ph type="sldNum" sz="quarter" idx="4"/>
          </p:nvPr>
        </p:nvSpPr>
        <p:spPr/>
        <p:txBody>
          <a:bodyPr/>
          <a:lstStyle/>
          <a:p>
            <a:fld id="{6998E55D-8E2A-4AFE-A61C-B5DBBB7761E7}" type="slidenum">
              <a:rPr lang="en-GB" smtClean="0"/>
              <a:pPr/>
              <a:t>11</a:t>
            </a:fld>
            <a:endParaRPr lang="en-GB" dirty="0"/>
          </a:p>
        </p:txBody>
      </p:sp>
    </p:spTree>
    <p:extLst>
      <p:ext uri="{BB962C8B-B14F-4D97-AF65-F5344CB8AC3E}">
        <p14:creationId xmlns:p14="http://schemas.microsoft.com/office/powerpoint/2010/main" val="2122179786"/>
      </p:ext>
    </p:extLst>
  </p:cSld>
  <p:clrMapOvr>
    <a:masterClrMapping/>
  </p:clrMapOvr>
  <mc:AlternateContent xmlns:mc="http://schemas.openxmlformats.org/markup-compatibility/2006" xmlns:p14="http://schemas.microsoft.com/office/powerpoint/2010/main">
    <mc:Choice Requires="p14">
      <p:transition spd="slow" p14:dur="2000" advTm="21433"/>
    </mc:Choice>
    <mc:Fallback xmlns="">
      <p:transition spd="slow" advTm="21433"/>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09B8B-2375-4164-A70E-220735A70C60}"/>
              </a:ext>
            </a:extLst>
          </p:cNvPr>
          <p:cNvSpPr>
            <a:spLocks noGrp="1"/>
          </p:cNvSpPr>
          <p:nvPr>
            <p:ph type="ctrTitle"/>
          </p:nvPr>
        </p:nvSpPr>
        <p:spPr/>
        <p:txBody>
          <a:bodyPr/>
          <a:lstStyle/>
          <a:p>
            <a:r>
              <a:rPr lang="en-GB" dirty="0"/>
              <a:t>How do I apply?</a:t>
            </a:r>
          </a:p>
        </p:txBody>
      </p:sp>
      <p:sp>
        <p:nvSpPr>
          <p:cNvPr id="3" name="Subtitle 2">
            <a:extLst>
              <a:ext uri="{FF2B5EF4-FFF2-40B4-BE49-F238E27FC236}">
                <a16:creationId xmlns:a16="http://schemas.microsoft.com/office/drawing/2014/main" id="{8E71F707-F054-4D59-A708-EB520F077D91}"/>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72FB7B05-C71C-4E74-B2BE-7207F7355E23}"/>
              </a:ext>
            </a:extLst>
          </p:cNvPr>
          <p:cNvSpPr>
            <a:spLocks noGrp="1"/>
          </p:cNvSpPr>
          <p:nvPr>
            <p:ph type="sldNum" sz="quarter" idx="12"/>
          </p:nvPr>
        </p:nvSpPr>
        <p:spPr/>
        <p:txBody>
          <a:bodyPr/>
          <a:lstStyle/>
          <a:p>
            <a:fld id="{6998E55D-8E2A-4AFE-A61C-B5DBBB7761E7}" type="slidenum">
              <a:rPr lang="en-GB" smtClean="0"/>
              <a:pPr/>
              <a:t>12</a:t>
            </a:fld>
            <a:endParaRPr lang="en-GB" dirty="0"/>
          </a:p>
        </p:txBody>
      </p:sp>
    </p:spTree>
    <p:extLst>
      <p:ext uri="{BB962C8B-B14F-4D97-AF65-F5344CB8AC3E}">
        <p14:creationId xmlns:p14="http://schemas.microsoft.com/office/powerpoint/2010/main" val="1032504852"/>
      </p:ext>
    </p:extLst>
  </p:cSld>
  <p:clrMapOvr>
    <a:masterClrMapping/>
  </p:clrMapOvr>
  <mc:AlternateContent xmlns:mc="http://schemas.openxmlformats.org/markup-compatibility/2006" xmlns:p14="http://schemas.microsoft.com/office/powerpoint/2010/main">
    <mc:Choice Requires="p14">
      <p:transition spd="slow" p14:dur="2000" advTm="2311"/>
    </mc:Choice>
    <mc:Fallback xmlns="">
      <p:transition spd="slow" advTm="2311"/>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6214A-89CE-4800-AFE9-AF9950FAF972}"/>
              </a:ext>
            </a:extLst>
          </p:cNvPr>
          <p:cNvSpPr>
            <a:spLocks noGrp="1"/>
          </p:cNvSpPr>
          <p:nvPr>
            <p:ph type="title"/>
          </p:nvPr>
        </p:nvSpPr>
        <p:spPr/>
        <p:txBody>
          <a:bodyPr/>
          <a:lstStyle/>
          <a:p>
            <a:r>
              <a:rPr lang="en-GB" dirty="0"/>
              <a:t>Application Process</a:t>
            </a:r>
          </a:p>
        </p:txBody>
      </p:sp>
      <p:sp>
        <p:nvSpPr>
          <p:cNvPr id="3" name="Content Placeholder 2">
            <a:extLst>
              <a:ext uri="{FF2B5EF4-FFF2-40B4-BE49-F238E27FC236}">
                <a16:creationId xmlns:a16="http://schemas.microsoft.com/office/drawing/2014/main" id="{A8D5519C-E879-4AA2-8B8E-13E966A1CCE7}"/>
              </a:ext>
            </a:extLst>
          </p:cNvPr>
          <p:cNvSpPr>
            <a:spLocks noGrp="1"/>
          </p:cNvSpPr>
          <p:nvPr>
            <p:ph idx="1"/>
          </p:nvPr>
        </p:nvSpPr>
        <p:spPr/>
        <p:txBody>
          <a:bodyPr>
            <a:normAutofit lnSpcReduction="10000"/>
          </a:bodyPr>
          <a:lstStyle/>
          <a:p>
            <a:pPr>
              <a:buFont typeface="Wingdings" panose="05000000000000000000" pitchFamily="2" charset="2"/>
              <a:buChar char="q"/>
            </a:pPr>
            <a:r>
              <a:rPr lang="en-GB" dirty="0"/>
              <a:t>Complete an application form and gather suitable medical evidence</a:t>
            </a:r>
          </a:p>
          <a:p>
            <a:pPr>
              <a:buFont typeface="Wingdings" panose="05000000000000000000" pitchFamily="2" charset="2"/>
              <a:buChar char="q"/>
            </a:pPr>
            <a:r>
              <a:rPr lang="en-GB" dirty="0"/>
              <a:t>Send the form and evidence to your funding body</a:t>
            </a:r>
          </a:p>
          <a:p>
            <a:pPr>
              <a:buFont typeface="Wingdings" panose="05000000000000000000" pitchFamily="2" charset="2"/>
              <a:buChar char="q"/>
            </a:pPr>
            <a:r>
              <a:rPr lang="en-GB" dirty="0"/>
              <a:t>Receive eligibility letter</a:t>
            </a:r>
          </a:p>
          <a:p>
            <a:pPr marL="0" indent="0">
              <a:buNone/>
            </a:pPr>
            <a:r>
              <a:rPr lang="en-GB" b="1" dirty="0"/>
              <a:t>If eligible:</a:t>
            </a:r>
          </a:p>
          <a:p>
            <a:pPr>
              <a:buFont typeface="Wingdings" panose="05000000000000000000" pitchFamily="2" charset="2"/>
              <a:buChar char="q"/>
            </a:pPr>
            <a:r>
              <a:rPr lang="en-GB" dirty="0"/>
              <a:t>Invited to a </a:t>
            </a:r>
            <a:r>
              <a:rPr lang="en-GB" dirty="0">
                <a:hlinkClick r:id="rId2"/>
              </a:rPr>
              <a:t>needs assessment</a:t>
            </a:r>
            <a:endParaRPr lang="en-GB" dirty="0"/>
          </a:p>
          <a:p>
            <a:pPr>
              <a:buFont typeface="Wingdings" panose="05000000000000000000" pitchFamily="2" charset="2"/>
              <a:buChar char="q"/>
            </a:pPr>
            <a:r>
              <a:rPr lang="en-GB" dirty="0"/>
              <a:t>Receive </a:t>
            </a:r>
            <a:r>
              <a:rPr lang="en-GB" dirty="0">
                <a:hlinkClick r:id="rId3"/>
              </a:rPr>
              <a:t>assessment report</a:t>
            </a:r>
            <a:endParaRPr lang="en-GB" dirty="0"/>
          </a:p>
          <a:p>
            <a:pPr>
              <a:buFont typeface="Wingdings" panose="05000000000000000000" pitchFamily="2" charset="2"/>
              <a:buChar char="q"/>
            </a:pPr>
            <a:r>
              <a:rPr lang="en-GB" dirty="0"/>
              <a:t>Receive awards letter</a:t>
            </a:r>
          </a:p>
          <a:p>
            <a:pPr>
              <a:buFont typeface="Wingdings" panose="05000000000000000000" pitchFamily="2" charset="2"/>
              <a:buChar char="q"/>
            </a:pPr>
            <a:r>
              <a:rPr lang="en-GB" dirty="0">
                <a:hlinkClick r:id="rId4"/>
              </a:rPr>
              <a:t>Arrange and organise your support</a:t>
            </a:r>
            <a:endParaRPr lang="en-GB" dirty="0"/>
          </a:p>
        </p:txBody>
      </p:sp>
      <p:sp>
        <p:nvSpPr>
          <p:cNvPr id="4" name="Slide Number Placeholder 3">
            <a:extLst>
              <a:ext uri="{FF2B5EF4-FFF2-40B4-BE49-F238E27FC236}">
                <a16:creationId xmlns:a16="http://schemas.microsoft.com/office/drawing/2014/main" id="{6B9B743F-440D-4948-95AB-586BDE332B5D}"/>
              </a:ext>
            </a:extLst>
          </p:cNvPr>
          <p:cNvSpPr>
            <a:spLocks noGrp="1"/>
          </p:cNvSpPr>
          <p:nvPr>
            <p:ph type="sldNum" sz="quarter" idx="4"/>
          </p:nvPr>
        </p:nvSpPr>
        <p:spPr/>
        <p:txBody>
          <a:bodyPr/>
          <a:lstStyle/>
          <a:p>
            <a:fld id="{6998E55D-8E2A-4AFE-A61C-B5DBBB7761E7}" type="slidenum">
              <a:rPr lang="en-GB" smtClean="0"/>
              <a:pPr/>
              <a:t>13</a:t>
            </a:fld>
            <a:endParaRPr lang="en-GB" dirty="0"/>
          </a:p>
        </p:txBody>
      </p:sp>
    </p:spTree>
    <p:extLst>
      <p:ext uri="{BB962C8B-B14F-4D97-AF65-F5344CB8AC3E}">
        <p14:creationId xmlns:p14="http://schemas.microsoft.com/office/powerpoint/2010/main" val="757325956"/>
      </p:ext>
    </p:extLst>
  </p:cSld>
  <p:clrMapOvr>
    <a:masterClrMapping/>
  </p:clrMapOvr>
  <mc:AlternateContent xmlns:mc="http://schemas.openxmlformats.org/markup-compatibility/2006" xmlns:p14="http://schemas.microsoft.com/office/powerpoint/2010/main">
    <mc:Choice Requires="p14">
      <p:transition spd="slow" p14:dur="2000" advTm="27372"/>
    </mc:Choice>
    <mc:Fallback xmlns="">
      <p:transition spd="slow" advTm="27372"/>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D0B4C-B2D1-469B-9E03-D4FFB47D1412}"/>
              </a:ext>
            </a:extLst>
          </p:cNvPr>
          <p:cNvSpPr>
            <a:spLocks noGrp="1"/>
          </p:cNvSpPr>
          <p:nvPr>
            <p:ph type="title"/>
          </p:nvPr>
        </p:nvSpPr>
        <p:spPr/>
        <p:txBody>
          <a:bodyPr/>
          <a:lstStyle/>
          <a:p>
            <a:r>
              <a:rPr lang="en-GB" dirty="0"/>
              <a:t>Application Process (up to 14 weeks)</a:t>
            </a:r>
          </a:p>
        </p:txBody>
      </p:sp>
      <p:graphicFrame>
        <p:nvGraphicFramePr>
          <p:cNvPr id="5" name="Content Placeholder 4">
            <a:extLst>
              <a:ext uri="{FF2B5EF4-FFF2-40B4-BE49-F238E27FC236}">
                <a16:creationId xmlns:a16="http://schemas.microsoft.com/office/drawing/2014/main" id="{496B3BF4-E3FC-4E15-82FC-26B693FD6F1E}"/>
              </a:ext>
            </a:extLst>
          </p:cNvPr>
          <p:cNvGraphicFramePr>
            <a:graphicFrameLocks noGrp="1"/>
          </p:cNvGraphicFramePr>
          <p:nvPr>
            <p:ph idx="1"/>
            <p:extLst>
              <p:ext uri="{D42A27DB-BD31-4B8C-83A1-F6EECF244321}">
                <p14:modId xmlns:p14="http://schemas.microsoft.com/office/powerpoint/2010/main" val="3022372936"/>
              </p:ext>
            </p:extLst>
          </p:nvPr>
        </p:nvGraphicFramePr>
        <p:xfrm>
          <a:off x="628650" y="2092325"/>
          <a:ext cx="7886700" cy="40147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DB030F3E-AC32-4182-B363-5385802904AD}"/>
              </a:ext>
            </a:extLst>
          </p:cNvPr>
          <p:cNvSpPr>
            <a:spLocks noGrp="1"/>
          </p:cNvSpPr>
          <p:nvPr>
            <p:ph type="sldNum" sz="quarter" idx="4"/>
          </p:nvPr>
        </p:nvSpPr>
        <p:spPr/>
        <p:txBody>
          <a:bodyPr/>
          <a:lstStyle/>
          <a:p>
            <a:fld id="{6998E55D-8E2A-4AFE-A61C-B5DBBB7761E7}" type="slidenum">
              <a:rPr lang="en-GB" smtClean="0"/>
              <a:pPr/>
              <a:t>14</a:t>
            </a:fld>
            <a:endParaRPr lang="en-GB" dirty="0"/>
          </a:p>
        </p:txBody>
      </p:sp>
    </p:spTree>
    <p:extLst>
      <p:ext uri="{BB962C8B-B14F-4D97-AF65-F5344CB8AC3E}">
        <p14:creationId xmlns:p14="http://schemas.microsoft.com/office/powerpoint/2010/main" val="4257607576"/>
      </p:ext>
    </p:extLst>
  </p:cSld>
  <p:clrMapOvr>
    <a:masterClrMapping/>
  </p:clrMapOvr>
  <mc:AlternateContent xmlns:mc="http://schemas.openxmlformats.org/markup-compatibility/2006" xmlns:p14="http://schemas.microsoft.com/office/powerpoint/2010/main">
    <mc:Choice Requires="p14">
      <p:transition spd="slow" p14:dur="2000" advTm="10242"/>
    </mc:Choice>
    <mc:Fallback xmlns="">
      <p:transition spd="slow" advTm="10242"/>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6A7E1-8A6F-4B27-B8DE-AB76B49E3F20}"/>
              </a:ext>
            </a:extLst>
          </p:cNvPr>
          <p:cNvSpPr>
            <a:spLocks noGrp="1"/>
          </p:cNvSpPr>
          <p:nvPr>
            <p:ph type="ctrTitle"/>
          </p:nvPr>
        </p:nvSpPr>
        <p:spPr/>
        <p:txBody>
          <a:bodyPr/>
          <a:lstStyle/>
          <a:p>
            <a:r>
              <a:rPr lang="en-GB" dirty="0"/>
              <a:t>Suitable Medical Evidence</a:t>
            </a:r>
          </a:p>
        </p:txBody>
      </p:sp>
      <p:sp>
        <p:nvSpPr>
          <p:cNvPr id="3" name="Subtitle 2">
            <a:extLst>
              <a:ext uri="{FF2B5EF4-FFF2-40B4-BE49-F238E27FC236}">
                <a16:creationId xmlns:a16="http://schemas.microsoft.com/office/drawing/2014/main" id="{6C50589C-17D2-41EA-B1AF-504D94DC8990}"/>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1B7856CF-4852-47E8-B43B-899BED297027}"/>
              </a:ext>
            </a:extLst>
          </p:cNvPr>
          <p:cNvSpPr>
            <a:spLocks noGrp="1"/>
          </p:cNvSpPr>
          <p:nvPr>
            <p:ph type="sldNum" sz="quarter" idx="12"/>
          </p:nvPr>
        </p:nvSpPr>
        <p:spPr/>
        <p:txBody>
          <a:bodyPr/>
          <a:lstStyle/>
          <a:p>
            <a:fld id="{6998E55D-8E2A-4AFE-A61C-B5DBBB7761E7}" type="slidenum">
              <a:rPr lang="en-GB" smtClean="0"/>
              <a:pPr/>
              <a:t>15</a:t>
            </a:fld>
            <a:endParaRPr lang="en-GB" dirty="0"/>
          </a:p>
        </p:txBody>
      </p:sp>
    </p:spTree>
    <p:extLst>
      <p:ext uri="{BB962C8B-B14F-4D97-AF65-F5344CB8AC3E}">
        <p14:creationId xmlns:p14="http://schemas.microsoft.com/office/powerpoint/2010/main" val="4245698878"/>
      </p:ext>
    </p:extLst>
  </p:cSld>
  <p:clrMapOvr>
    <a:masterClrMapping/>
  </p:clrMapOvr>
  <mc:AlternateContent xmlns:mc="http://schemas.openxmlformats.org/markup-compatibility/2006" xmlns:p14="http://schemas.microsoft.com/office/powerpoint/2010/main">
    <mc:Choice Requires="p14">
      <p:transition spd="slow" p14:dur="2000" advTm="1055"/>
    </mc:Choice>
    <mc:Fallback xmlns="">
      <p:transition spd="slow" advTm="1055"/>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7B700-5548-4246-BDDA-55E32AE06E61}"/>
              </a:ext>
            </a:extLst>
          </p:cNvPr>
          <p:cNvSpPr>
            <a:spLocks noGrp="1"/>
          </p:cNvSpPr>
          <p:nvPr>
            <p:ph type="title"/>
          </p:nvPr>
        </p:nvSpPr>
        <p:spPr/>
        <p:txBody>
          <a:bodyPr/>
          <a:lstStyle/>
          <a:p>
            <a:r>
              <a:rPr lang="en-GB" dirty="0"/>
              <a:t>Medical Evidence</a:t>
            </a:r>
          </a:p>
        </p:txBody>
      </p:sp>
      <p:sp>
        <p:nvSpPr>
          <p:cNvPr id="3" name="Content Placeholder 2">
            <a:extLst>
              <a:ext uri="{FF2B5EF4-FFF2-40B4-BE49-F238E27FC236}">
                <a16:creationId xmlns:a16="http://schemas.microsoft.com/office/drawing/2014/main" id="{F66EB4E2-491A-464F-9045-CD8FA1846D4F}"/>
              </a:ext>
            </a:extLst>
          </p:cNvPr>
          <p:cNvSpPr>
            <a:spLocks noGrp="1"/>
          </p:cNvSpPr>
          <p:nvPr>
            <p:ph idx="1"/>
          </p:nvPr>
        </p:nvSpPr>
        <p:spPr/>
        <p:txBody>
          <a:bodyPr>
            <a:normAutofit/>
          </a:bodyPr>
          <a:lstStyle/>
          <a:p>
            <a:r>
              <a:rPr lang="en-GB" b="1" dirty="0"/>
              <a:t>Medical evidence is expected to cover the following points:</a:t>
            </a:r>
            <a:endParaRPr lang="en-GB" dirty="0"/>
          </a:p>
          <a:p>
            <a:pPr lvl="1" fontAlgn="base"/>
            <a:r>
              <a:rPr lang="en-GB" dirty="0"/>
              <a:t>Name of the condition or impairment</a:t>
            </a:r>
          </a:p>
          <a:p>
            <a:pPr lvl="1" fontAlgn="base"/>
            <a:r>
              <a:rPr lang="en-GB" dirty="0"/>
              <a:t>Date of diagnosis and how long it has lasted/is likely to last</a:t>
            </a:r>
          </a:p>
          <a:p>
            <a:pPr lvl="1" fontAlgn="base"/>
            <a:r>
              <a:rPr lang="en-GB" dirty="0"/>
              <a:t>The main effects (including the severity) of the impairment on studies and carrying out normal day-to-day activities including symptoms</a:t>
            </a:r>
          </a:p>
        </p:txBody>
      </p:sp>
      <p:sp>
        <p:nvSpPr>
          <p:cNvPr id="4" name="Slide Number Placeholder 3">
            <a:extLst>
              <a:ext uri="{FF2B5EF4-FFF2-40B4-BE49-F238E27FC236}">
                <a16:creationId xmlns:a16="http://schemas.microsoft.com/office/drawing/2014/main" id="{4D22F2E6-435F-45F8-98DE-359FCEF2CBAA}"/>
              </a:ext>
            </a:extLst>
          </p:cNvPr>
          <p:cNvSpPr>
            <a:spLocks noGrp="1"/>
          </p:cNvSpPr>
          <p:nvPr>
            <p:ph type="sldNum" sz="quarter" idx="4"/>
          </p:nvPr>
        </p:nvSpPr>
        <p:spPr/>
        <p:txBody>
          <a:bodyPr/>
          <a:lstStyle/>
          <a:p>
            <a:fld id="{6998E55D-8E2A-4AFE-A61C-B5DBBB7761E7}" type="slidenum">
              <a:rPr lang="en-GB" smtClean="0"/>
              <a:pPr/>
              <a:t>16</a:t>
            </a:fld>
            <a:endParaRPr lang="en-GB" dirty="0"/>
          </a:p>
        </p:txBody>
      </p:sp>
    </p:spTree>
    <p:extLst>
      <p:ext uri="{BB962C8B-B14F-4D97-AF65-F5344CB8AC3E}">
        <p14:creationId xmlns:p14="http://schemas.microsoft.com/office/powerpoint/2010/main" val="3324643471"/>
      </p:ext>
    </p:extLst>
  </p:cSld>
  <p:clrMapOvr>
    <a:masterClrMapping/>
  </p:clrMapOvr>
  <mc:AlternateContent xmlns:mc="http://schemas.openxmlformats.org/markup-compatibility/2006" xmlns:p14="http://schemas.microsoft.com/office/powerpoint/2010/main">
    <mc:Choice Requires="p14">
      <p:transition spd="slow" p14:dur="2000" advTm="19199"/>
    </mc:Choice>
    <mc:Fallback xmlns="">
      <p:transition spd="slow" advTm="19199"/>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7B700-5548-4246-BDDA-55E32AE06E61}"/>
              </a:ext>
            </a:extLst>
          </p:cNvPr>
          <p:cNvSpPr>
            <a:spLocks noGrp="1"/>
          </p:cNvSpPr>
          <p:nvPr>
            <p:ph type="title"/>
          </p:nvPr>
        </p:nvSpPr>
        <p:spPr/>
        <p:txBody>
          <a:bodyPr/>
          <a:lstStyle/>
          <a:p>
            <a:r>
              <a:rPr lang="en-GB" dirty="0"/>
              <a:t>Medical Evidence</a:t>
            </a:r>
          </a:p>
        </p:txBody>
      </p:sp>
      <p:sp>
        <p:nvSpPr>
          <p:cNvPr id="3" name="Content Placeholder 2">
            <a:extLst>
              <a:ext uri="{FF2B5EF4-FFF2-40B4-BE49-F238E27FC236}">
                <a16:creationId xmlns:a16="http://schemas.microsoft.com/office/drawing/2014/main" id="{F66EB4E2-491A-464F-9045-CD8FA1846D4F}"/>
              </a:ext>
            </a:extLst>
          </p:cNvPr>
          <p:cNvSpPr>
            <a:spLocks noGrp="1"/>
          </p:cNvSpPr>
          <p:nvPr>
            <p:ph idx="1"/>
          </p:nvPr>
        </p:nvSpPr>
        <p:spPr/>
        <p:txBody>
          <a:bodyPr>
            <a:normAutofit/>
          </a:bodyPr>
          <a:lstStyle/>
          <a:p>
            <a:r>
              <a:rPr lang="en-GB" b="1" dirty="0"/>
              <a:t>Your medical evidence must be:</a:t>
            </a:r>
            <a:endParaRPr lang="en-GB" dirty="0"/>
          </a:p>
          <a:p>
            <a:pPr lvl="1" fontAlgn="base"/>
            <a:r>
              <a:rPr lang="en-GB" dirty="0"/>
              <a:t>Provided by a qualified medical professional (e.g. GP, consultant, specialist nurse) or other suitable professionals (such as Educational Psychologists, Audiologists etc.)</a:t>
            </a:r>
          </a:p>
          <a:p>
            <a:pPr lvl="1" fontAlgn="base"/>
            <a:r>
              <a:rPr lang="en-GB" dirty="0"/>
              <a:t>On headed paper with the professional's contact details</a:t>
            </a:r>
          </a:p>
          <a:p>
            <a:pPr lvl="1" fontAlgn="base"/>
            <a:r>
              <a:rPr lang="en-GB" dirty="0"/>
              <a:t>As up-to-date as possible</a:t>
            </a:r>
          </a:p>
          <a:p>
            <a:pPr lvl="1" fontAlgn="base"/>
            <a:r>
              <a:rPr lang="en-GB" dirty="0"/>
              <a:t>Clearly state that your diagnosis has a substantial and long-term negative impact on your ability to do normal daily activities</a:t>
            </a:r>
          </a:p>
          <a:p>
            <a:endParaRPr lang="en-GB" dirty="0"/>
          </a:p>
        </p:txBody>
      </p:sp>
      <p:sp>
        <p:nvSpPr>
          <p:cNvPr id="4" name="Slide Number Placeholder 3">
            <a:extLst>
              <a:ext uri="{FF2B5EF4-FFF2-40B4-BE49-F238E27FC236}">
                <a16:creationId xmlns:a16="http://schemas.microsoft.com/office/drawing/2014/main" id="{4D22F2E6-435F-45F8-98DE-359FCEF2CBAA}"/>
              </a:ext>
            </a:extLst>
          </p:cNvPr>
          <p:cNvSpPr>
            <a:spLocks noGrp="1"/>
          </p:cNvSpPr>
          <p:nvPr>
            <p:ph type="sldNum" sz="quarter" idx="4"/>
          </p:nvPr>
        </p:nvSpPr>
        <p:spPr/>
        <p:txBody>
          <a:bodyPr/>
          <a:lstStyle/>
          <a:p>
            <a:fld id="{6998E55D-8E2A-4AFE-A61C-B5DBBB7761E7}" type="slidenum">
              <a:rPr lang="en-GB" smtClean="0"/>
              <a:pPr/>
              <a:t>17</a:t>
            </a:fld>
            <a:endParaRPr lang="en-GB" dirty="0"/>
          </a:p>
        </p:txBody>
      </p:sp>
    </p:spTree>
    <p:extLst>
      <p:ext uri="{BB962C8B-B14F-4D97-AF65-F5344CB8AC3E}">
        <p14:creationId xmlns:p14="http://schemas.microsoft.com/office/powerpoint/2010/main" val="2803605991"/>
      </p:ext>
    </p:extLst>
  </p:cSld>
  <p:clrMapOvr>
    <a:masterClrMapping/>
  </p:clrMapOvr>
  <mc:AlternateContent xmlns:mc="http://schemas.openxmlformats.org/markup-compatibility/2006" xmlns:p14="http://schemas.microsoft.com/office/powerpoint/2010/main">
    <mc:Choice Requires="p14">
      <p:transition spd="slow" p14:dur="2000" advTm="25434"/>
    </mc:Choice>
    <mc:Fallback xmlns="">
      <p:transition spd="slow" advTm="25434"/>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7B700-5548-4246-BDDA-55E32AE06E61}"/>
              </a:ext>
            </a:extLst>
          </p:cNvPr>
          <p:cNvSpPr>
            <a:spLocks noGrp="1"/>
          </p:cNvSpPr>
          <p:nvPr>
            <p:ph type="title"/>
          </p:nvPr>
        </p:nvSpPr>
        <p:spPr/>
        <p:txBody>
          <a:bodyPr/>
          <a:lstStyle/>
          <a:p>
            <a:r>
              <a:rPr lang="en-GB" dirty="0"/>
              <a:t>Medical Evidence</a:t>
            </a:r>
          </a:p>
        </p:txBody>
      </p:sp>
      <p:sp>
        <p:nvSpPr>
          <p:cNvPr id="3" name="Content Placeholder 2">
            <a:extLst>
              <a:ext uri="{FF2B5EF4-FFF2-40B4-BE49-F238E27FC236}">
                <a16:creationId xmlns:a16="http://schemas.microsoft.com/office/drawing/2014/main" id="{F66EB4E2-491A-464F-9045-CD8FA1846D4F}"/>
              </a:ext>
            </a:extLst>
          </p:cNvPr>
          <p:cNvSpPr>
            <a:spLocks noGrp="1"/>
          </p:cNvSpPr>
          <p:nvPr>
            <p:ph idx="1"/>
          </p:nvPr>
        </p:nvSpPr>
        <p:spPr/>
        <p:txBody>
          <a:bodyPr>
            <a:normAutofit/>
          </a:bodyPr>
          <a:lstStyle/>
          <a:p>
            <a:r>
              <a:rPr lang="en-GB" b="1" dirty="0"/>
              <a:t>Most conditions evidenced by GP/doctors letter</a:t>
            </a:r>
          </a:p>
          <a:p>
            <a:pPr lvl="1"/>
            <a:r>
              <a:rPr lang="en-GB" dirty="0"/>
              <a:t>Or other appropriate healthcare professional</a:t>
            </a:r>
          </a:p>
          <a:p>
            <a:r>
              <a:rPr lang="en-GB" b="1" dirty="0"/>
              <a:t>Specific Learning Difficulties (SpLD)</a:t>
            </a:r>
          </a:p>
          <a:p>
            <a:pPr lvl="1"/>
            <a:r>
              <a:rPr lang="en-GB" dirty="0"/>
              <a:t>Dyslexia, Dyspraxia, Dyspraxia, Dyscalculia etc. </a:t>
            </a:r>
          </a:p>
          <a:p>
            <a:pPr lvl="1"/>
            <a:r>
              <a:rPr lang="en-GB" b="1" dirty="0"/>
              <a:t>Educational Psychologist Full Assessment Report</a:t>
            </a:r>
          </a:p>
          <a:p>
            <a:pPr lvl="2"/>
            <a:r>
              <a:rPr lang="en-GB" dirty="0"/>
              <a:t>Appropriately trained Specialist Assessor</a:t>
            </a:r>
          </a:p>
          <a:p>
            <a:pPr lvl="2"/>
            <a:endParaRPr lang="en-GB" dirty="0"/>
          </a:p>
          <a:p>
            <a:pPr marL="914400" lvl="2" indent="0">
              <a:buNone/>
            </a:pPr>
            <a:endParaRPr lang="en-GB" dirty="0"/>
          </a:p>
          <a:p>
            <a:r>
              <a:rPr lang="en-GB" dirty="0"/>
              <a:t>Unsure? Email </a:t>
            </a:r>
            <a:r>
              <a:rPr lang="en-GB" dirty="0">
                <a:hlinkClick r:id="rId2"/>
              </a:rPr>
              <a:t>disability@lancaster.ac.uk</a:t>
            </a:r>
            <a:r>
              <a:rPr lang="en-GB" dirty="0"/>
              <a:t> </a:t>
            </a:r>
          </a:p>
        </p:txBody>
      </p:sp>
      <p:sp>
        <p:nvSpPr>
          <p:cNvPr id="4" name="Slide Number Placeholder 3">
            <a:extLst>
              <a:ext uri="{FF2B5EF4-FFF2-40B4-BE49-F238E27FC236}">
                <a16:creationId xmlns:a16="http://schemas.microsoft.com/office/drawing/2014/main" id="{4D22F2E6-435F-45F8-98DE-359FCEF2CBAA}"/>
              </a:ext>
            </a:extLst>
          </p:cNvPr>
          <p:cNvSpPr>
            <a:spLocks noGrp="1"/>
          </p:cNvSpPr>
          <p:nvPr>
            <p:ph type="sldNum" sz="quarter" idx="4"/>
          </p:nvPr>
        </p:nvSpPr>
        <p:spPr/>
        <p:txBody>
          <a:bodyPr/>
          <a:lstStyle/>
          <a:p>
            <a:fld id="{6998E55D-8E2A-4AFE-A61C-B5DBBB7761E7}" type="slidenum">
              <a:rPr lang="en-GB" smtClean="0"/>
              <a:pPr/>
              <a:t>18</a:t>
            </a:fld>
            <a:endParaRPr lang="en-GB" dirty="0"/>
          </a:p>
        </p:txBody>
      </p:sp>
    </p:spTree>
    <p:extLst>
      <p:ext uri="{BB962C8B-B14F-4D97-AF65-F5344CB8AC3E}">
        <p14:creationId xmlns:p14="http://schemas.microsoft.com/office/powerpoint/2010/main" val="1468937277"/>
      </p:ext>
    </p:extLst>
  </p:cSld>
  <p:clrMapOvr>
    <a:masterClrMapping/>
  </p:clrMapOvr>
  <mc:AlternateContent xmlns:mc="http://schemas.openxmlformats.org/markup-compatibility/2006" xmlns:p14="http://schemas.microsoft.com/office/powerpoint/2010/main">
    <mc:Choice Requires="p14">
      <p:transition spd="slow" p14:dur="2000" advTm="24463"/>
    </mc:Choice>
    <mc:Fallback xmlns="">
      <p:transition spd="slow" advTm="24463"/>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62C59-963E-45DB-94C8-66FBA9AB9816}"/>
              </a:ext>
            </a:extLst>
          </p:cNvPr>
          <p:cNvSpPr>
            <a:spLocks noGrp="1"/>
          </p:cNvSpPr>
          <p:nvPr>
            <p:ph type="title"/>
          </p:nvPr>
        </p:nvSpPr>
        <p:spPr/>
        <p:txBody>
          <a:bodyPr/>
          <a:lstStyle/>
          <a:p>
            <a:r>
              <a:rPr lang="en-GB" dirty="0"/>
              <a:t>No evidence?</a:t>
            </a:r>
          </a:p>
        </p:txBody>
      </p:sp>
      <p:sp>
        <p:nvSpPr>
          <p:cNvPr id="3" name="Content Placeholder 2">
            <a:extLst>
              <a:ext uri="{FF2B5EF4-FFF2-40B4-BE49-F238E27FC236}">
                <a16:creationId xmlns:a16="http://schemas.microsoft.com/office/drawing/2014/main" id="{63B9965D-D17E-4A7A-B1DD-ED51691670E8}"/>
              </a:ext>
            </a:extLst>
          </p:cNvPr>
          <p:cNvSpPr>
            <a:spLocks noGrp="1"/>
          </p:cNvSpPr>
          <p:nvPr>
            <p:ph idx="1"/>
          </p:nvPr>
        </p:nvSpPr>
        <p:spPr/>
        <p:txBody>
          <a:bodyPr/>
          <a:lstStyle/>
          <a:p>
            <a:r>
              <a:rPr lang="en-GB" b="1" dirty="0"/>
              <a:t>Cannot apply without evidence</a:t>
            </a:r>
            <a:endParaRPr lang="en-GB" b="1" dirty="0">
              <a:hlinkClick r:id="rId2"/>
            </a:endParaRPr>
          </a:p>
          <a:p>
            <a:endParaRPr lang="en-GB" dirty="0">
              <a:hlinkClick r:id="rId2"/>
            </a:endParaRPr>
          </a:p>
          <a:p>
            <a:r>
              <a:rPr lang="en-GB" dirty="0"/>
              <a:t>Request a letter from your GP or doctor</a:t>
            </a:r>
            <a:endParaRPr lang="en-GB" dirty="0">
              <a:hlinkClick r:id="rId2"/>
            </a:endParaRPr>
          </a:p>
          <a:p>
            <a:pPr lvl="1"/>
            <a:r>
              <a:rPr lang="en-GB" dirty="0">
                <a:hlinkClick r:id="rId2"/>
              </a:rPr>
              <a:t>Guidance for Medical Professionals</a:t>
            </a:r>
            <a:endParaRPr lang="en-GB" dirty="0"/>
          </a:p>
          <a:p>
            <a:r>
              <a:rPr lang="en-GB" dirty="0"/>
              <a:t>DSA Evidence Form</a:t>
            </a:r>
          </a:p>
          <a:p>
            <a:r>
              <a:rPr lang="en-GB" dirty="0"/>
              <a:t>SpLD Assessment</a:t>
            </a:r>
          </a:p>
          <a:p>
            <a:pPr lvl="1"/>
            <a:r>
              <a:rPr lang="en-GB" dirty="0">
                <a:hlinkClick r:id="rId3"/>
              </a:rPr>
              <a:t>suitabilitysupport@thefrontline.org.uk</a:t>
            </a:r>
            <a:r>
              <a:rPr lang="en-GB" dirty="0"/>
              <a:t> </a:t>
            </a:r>
          </a:p>
        </p:txBody>
      </p:sp>
      <p:sp>
        <p:nvSpPr>
          <p:cNvPr id="4" name="Slide Number Placeholder 3">
            <a:extLst>
              <a:ext uri="{FF2B5EF4-FFF2-40B4-BE49-F238E27FC236}">
                <a16:creationId xmlns:a16="http://schemas.microsoft.com/office/drawing/2014/main" id="{8EC7C935-096D-4CD6-9F70-BDB54B7C346D}"/>
              </a:ext>
            </a:extLst>
          </p:cNvPr>
          <p:cNvSpPr>
            <a:spLocks noGrp="1"/>
          </p:cNvSpPr>
          <p:nvPr>
            <p:ph type="sldNum" sz="quarter" idx="4"/>
          </p:nvPr>
        </p:nvSpPr>
        <p:spPr/>
        <p:txBody>
          <a:bodyPr/>
          <a:lstStyle/>
          <a:p>
            <a:fld id="{6998E55D-8E2A-4AFE-A61C-B5DBBB7761E7}" type="slidenum">
              <a:rPr lang="en-GB" smtClean="0"/>
              <a:pPr/>
              <a:t>19</a:t>
            </a:fld>
            <a:endParaRPr lang="en-GB" dirty="0"/>
          </a:p>
        </p:txBody>
      </p:sp>
    </p:spTree>
    <p:extLst>
      <p:ext uri="{BB962C8B-B14F-4D97-AF65-F5344CB8AC3E}">
        <p14:creationId xmlns:p14="http://schemas.microsoft.com/office/powerpoint/2010/main" val="3849370067"/>
      </p:ext>
    </p:extLst>
  </p:cSld>
  <p:clrMapOvr>
    <a:masterClrMapping/>
  </p:clrMapOvr>
  <mc:AlternateContent xmlns:mc="http://schemas.openxmlformats.org/markup-compatibility/2006" xmlns:p14="http://schemas.microsoft.com/office/powerpoint/2010/main">
    <mc:Choice Requires="p14">
      <p:transition spd="slow" p14:dur="2000" advTm="21494"/>
    </mc:Choice>
    <mc:Fallback xmlns="">
      <p:transition spd="slow" advTm="21494"/>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7F44E-5580-43BC-ABB5-D3CAC69BEA6C}"/>
              </a:ext>
            </a:extLst>
          </p:cNvPr>
          <p:cNvSpPr>
            <a:spLocks noGrp="1"/>
          </p:cNvSpPr>
          <p:nvPr>
            <p:ph type="title"/>
          </p:nvPr>
        </p:nvSpPr>
        <p:spPr/>
        <p:txBody>
          <a:bodyPr/>
          <a:lstStyle/>
          <a:p>
            <a:r>
              <a:rPr lang="en-GB" dirty="0"/>
              <a:t>Content</a:t>
            </a:r>
          </a:p>
        </p:txBody>
      </p:sp>
      <p:sp>
        <p:nvSpPr>
          <p:cNvPr id="3" name="Content Placeholder 2">
            <a:extLst>
              <a:ext uri="{FF2B5EF4-FFF2-40B4-BE49-F238E27FC236}">
                <a16:creationId xmlns:a16="http://schemas.microsoft.com/office/drawing/2014/main" id="{6B00EBB0-C201-4A10-94AA-7CB90BEB9D0A}"/>
              </a:ext>
            </a:extLst>
          </p:cNvPr>
          <p:cNvSpPr>
            <a:spLocks noGrp="1"/>
          </p:cNvSpPr>
          <p:nvPr>
            <p:ph idx="1"/>
          </p:nvPr>
        </p:nvSpPr>
        <p:spPr>
          <a:xfrm>
            <a:off x="607869" y="1828908"/>
            <a:ext cx="7907481" cy="4277978"/>
          </a:xfrm>
        </p:spPr>
        <p:txBody>
          <a:bodyPr vert="horz" lIns="91440" tIns="45720" rIns="91440" bIns="45720" rtlCol="0" anchor="t">
            <a:noAutofit/>
          </a:bodyPr>
          <a:lstStyle/>
          <a:p>
            <a:r>
              <a:rPr lang="en-GB" sz="1800" dirty="0"/>
              <a:t>Introduction</a:t>
            </a:r>
          </a:p>
          <a:p>
            <a:pPr lvl="1"/>
            <a:r>
              <a:rPr lang="en-GB" sz="1600" dirty="0"/>
              <a:t>Disability and Inclusion Service</a:t>
            </a:r>
          </a:p>
          <a:p>
            <a:r>
              <a:rPr lang="en-GB" sz="1800" dirty="0"/>
              <a:t>What is DSA?</a:t>
            </a:r>
          </a:p>
          <a:p>
            <a:r>
              <a:rPr lang="en-GB" sz="1800" dirty="0"/>
              <a:t>Who can get it?</a:t>
            </a:r>
          </a:p>
          <a:p>
            <a:r>
              <a:rPr lang="en-GB" sz="1800" dirty="0"/>
              <a:t>How do I apply?</a:t>
            </a:r>
          </a:p>
          <a:p>
            <a:r>
              <a:rPr lang="en-GB" sz="1800" dirty="0"/>
              <a:t>Having the right evidence</a:t>
            </a:r>
          </a:p>
          <a:p>
            <a:r>
              <a:rPr lang="en-GB" sz="1800" dirty="0"/>
              <a:t>Filling in the form</a:t>
            </a:r>
          </a:p>
          <a:p>
            <a:r>
              <a:rPr lang="en-GB" sz="1800" dirty="0"/>
              <a:t>Organising your support</a:t>
            </a:r>
          </a:p>
          <a:p>
            <a:r>
              <a:rPr lang="en-GB" sz="1800" dirty="0"/>
              <a:t>Problems?</a:t>
            </a:r>
          </a:p>
          <a:p>
            <a:r>
              <a:rPr lang="en-GB" sz="1800" dirty="0"/>
              <a:t>Resources </a:t>
            </a:r>
          </a:p>
          <a:p>
            <a:endParaRPr lang="en-GB" sz="1800" dirty="0"/>
          </a:p>
        </p:txBody>
      </p:sp>
      <p:sp>
        <p:nvSpPr>
          <p:cNvPr id="4" name="Slide Number Placeholder 3">
            <a:extLst>
              <a:ext uri="{FF2B5EF4-FFF2-40B4-BE49-F238E27FC236}">
                <a16:creationId xmlns:a16="http://schemas.microsoft.com/office/drawing/2014/main" id="{056845A0-3A14-4163-8598-46A0ED2B6DE2}"/>
              </a:ext>
            </a:extLst>
          </p:cNvPr>
          <p:cNvSpPr>
            <a:spLocks noGrp="1"/>
          </p:cNvSpPr>
          <p:nvPr>
            <p:ph type="sldNum" sz="quarter" idx="4"/>
          </p:nvPr>
        </p:nvSpPr>
        <p:spPr/>
        <p:txBody>
          <a:bodyPr/>
          <a:lstStyle/>
          <a:p>
            <a:fld id="{6998E55D-8E2A-4AFE-A61C-B5DBBB7761E7}" type="slidenum">
              <a:rPr lang="en-GB" smtClean="0"/>
              <a:pPr/>
              <a:t>2</a:t>
            </a:fld>
            <a:endParaRPr lang="en-GB"/>
          </a:p>
        </p:txBody>
      </p:sp>
    </p:spTree>
    <p:extLst>
      <p:ext uri="{BB962C8B-B14F-4D97-AF65-F5344CB8AC3E}">
        <p14:creationId xmlns:p14="http://schemas.microsoft.com/office/powerpoint/2010/main" val="3767581480"/>
      </p:ext>
    </p:extLst>
  </p:cSld>
  <p:clrMapOvr>
    <a:masterClrMapping/>
  </p:clrMapOvr>
  <mc:AlternateContent xmlns:mc="http://schemas.openxmlformats.org/markup-compatibility/2006" xmlns:p14="http://schemas.microsoft.com/office/powerpoint/2010/main">
    <mc:Choice Requires="p14">
      <p:transition spd="slow" p14:dur="2000" advTm="22801"/>
    </mc:Choice>
    <mc:Fallback xmlns="">
      <p:transition spd="slow" advTm="22801"/>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09435-40F3-4472-B94F-6FAEE7A36C10}"/>
              </a:ext>
            </a:extLst>
          </p:cNvPr>
          <p:cNvSpPr>
            <a:spLocks noGrp="1"/>
          </p:cNvSpPr>
          <p:nvPr>
            <p:ph type="ctrTitle"/>
          </p:nvPr>
        </p:nvSpPr>
        <p:spPr/>
        <p:txBody>
          <a:bodyPr/>
          <a:lstStyle/>
          <a:p>
            <a:r>
              <a:rPr lang="en-GB" dirty="0"/>
              <a:t>What types of support might I get?</a:t>
            </a:r>
          </a:p>
        </p:txBody>
      </p:sp>
      <p:sp>
        <p:nvSpPr>
          <p:cNvPr id="3" name="Subtitle 2">
            <a:extLst>
              <a:ext uri="{FF2B5EF4-FFF2-40B4-BE49-F238E27FC236}">
                <a16:creationId xmlns:a16="http://schemas.microsoft.com/office/drawing/2014/main" id="{398C5785-0798-49E3-B604-5CCEAF3DBA20}"/>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77E2E191-802F-4FC8-A1F2-37E34FBCFFE8}"/>
              </a:ext>
            </a:extLst>
          </p:cNvPr>
          <p:cNvSpPr>
            <a:spLocks noGrp="1"/>
          </p:cNvSpPr>
          <p:nvPr>
            <p:ph type="sldNum" sz="quarter" idx="12"/>
          </p:nvPr>
        </p:nvSpPr>
        <p:spPr/>
        <p:txBody>
          <a:bodyPr/>
          <a:lstStyle/>
          <a:p>
            <a:fld id="{6998E55D-8E2A-4AFE-A61C-B5DBBB7761E7}" type="slidenum">
              <a:rPr lang="en-GB" smtClean="0"/>
              <a:pPr/>
              <a:t>20</a:t>
            </a:fld>
            <a:endParaRPr lang="en-GB" dirty="0"/>
          </a:p>
        </p:txBody>
      </p:sp>
    </p:spTree>
    <p:extLst>
      <p:ext uri="{BB962C8B-B14F-4D97-AF65-F5344CB8AC3E}">
        <p14:creationId xmlns:p14="http://schemas.microsoft.com/office/powerpoint/2010/main" val="23973617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3E6C2-0599-4173-8D0B-DBB77293687B}"/>
              </a:ext>
            </a:extLst>
          </p:cNvPr>
          <p:cNvSpPr>
            <a:spLocks noGrp="1"/>
          </p:cNvSpPr>
          <p:nvPr>
            <p:ph type="ctrTitle"/>
          </p:nvPr>
        </p:nvSpPr>
        <p:spPr/>
        <p:txBody>
          <a:bodyPr/>
          <a:lstStyle/>
          <a:p>
            <a:r>
              <a:rPr lang="en-GB" dirty="0"/>
              <a:t>Assistive Software</a:t>
            </a:r>
          </a:p>
        </p:txBody>
      </p:sp>
      <p:sp>
        <p:nvSpPr>
          <p:cNvPr id="3" name="Subtitle 2">
            <a:extLst>
              <a:ext uri="{FF2B5EF4-FFF2-40B4-BE49-F238E27FC236}">
                <a16:creationId xmlns:a16="http://schemas.microsoft.com/office/drawing/2014/main" id="{30324EBE-D685-41B6-9EB1-0C714A8DA13C}"/>
              </a:ext>
            </a:extLst>
          </p:cNvPr>
          <p:cNvSpPr>
            <a:spLocks noGrp="1"/>
          </p:cNvSpPr>
          <p:nvPr>
            <p:ph type="subTitle" idx="1"/>
          </p:nvPr>
        </p:nvSpPr>
        <p:spPr/>
        <p:txBody>
          <a:bodyPr>
            <a:normAutofit fontScale="85000" lnSpcReduction="10000"/>
          </a:bodyPr>
          <a:lstStyle/>
          <a:p>
            <a:r>
              <a:rPr lang="en-GB" dirty="0">
                <a:solidFill>
                  <a:schemeClr val="bg1"/>
                </a:solidFill>
              </a:rPr>
              <a:t>Examples only, as recommendations are made on an individual basis based on your need and evidence.</a:t>
            </a:r>
          </a:p>
        </p:txBody>
      </p:sp>
      <p:sp>
        <p:nvSpPr>
          <p:cNvPr id="4" name="Slide Number Placeholder 3">
            <a:extLst>
              <a:ext uri="{FF2B5EF4-FFF2-40B4-BE49-F238E27FC236}">
                <a16:creationId xmlns:a16="http://schemas.microsoft.com/office/drawing/2014/main" id="{0372596A-6AE0-4B40-A222-85CD7DFFA66A}"/>
              </a:ext>
            </a:extLst>
          </p:cNvPr>
          <p:cNvSpPr>
            <a:spLocks noGrp="1"/>
          </p:cNvSpPr>
          <p:nvPr>
            <p:ph type="sldNum" sz="quarter" idx="12"/>
          </p:nvPr>
        </p:nvSpPr>
        <p:spPr/>
        <p:txBody>
          <a:bodyPr/>
          <a:lstStyle/>
          <a:p>
            <a:fld id="{6998E55D-8E2A-4AFE-A61C-B5DBBB7761E7}" type="slidenum">
              <a:rPr lang="en-GB" smtClean="0"/>
              <a:pPr/>
              <a:t>21</a:t>
            </a:fld>
            <a:endParaRPr lang="en-GB" dirty="0"/>
          </a:p>
        </p:txBody>
      </p:sp>
    </p:spTree>
    <p:extLst>
      <p:ext uri="{BB962C8B-B14F-4D97-AF65-F5344CB8AC3E}">
        <p14:creationId xmlns:p14="http://schemas.microsoft.com/office/powerpoint/2010/main" val="12190096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58B097C-C2AF-4D09-9DE2-561D207FCAAD}"/>
              </a:ext>
            </a:extLst>
          </p:cNvPr>
          <p:cNvSpPr>
            <a:spLocks noGrp="1"/>
          </p:cNvSpPr>
          <p:nvPr>
            <p:ph type="body" idx="1"/>
          </p:nvPr>
        </p:nvSpPr>
        <p:spPr/>
        <p:txBody>
          <a:bodyPr/>
          <a:lstStyle/>
          <a:p>
            <a:r>
              <a:rPr lang="en-GB" dirty="0"/>
              <a:t>Speech to Text	</a:t>
            </a:r>
          </a:p>
        </p:txBody>
      </p:sp>
      <p:sp>
        <p:nvSpPr>
          <p:cNvPr id="3" name="Content Placeholder 2">
            <a:extLst>
              <a:ext uri="{FF2B5EF4-FFF2-40B4-BE49-F238E27FC236}">
                <a16:creationId xmlns:a16="http://schemas.microsoft.com/office/drawing/2014/main" id="{FF202333-7C52-414D-8C25-67E28CBB4F4A}"/>
              </a:ext>
            </a:extLst>
          </p:cNvPr>
          <p:cNvSpPr>
            <a:spLocks noGrp="1"/>
          </p:cNvSpPr>
          <p:nvPr>
            <p:ph sz="half" idx="2"/>
          </p:nvPr>
        </p:nvSpPr>
        <p:spPr/>
        <p:txBody>
          <a:bodyPr>
            <a:normAutofit fontScale="92500"/>
          </a:bodyPr>
          <a:lstStyle/>
          <a:p>
            <a:r>
              <a:rPr lang="en-GB" dirty="0"/>
              <a:t>Speak aloud your work and have it translated into text.</a:t>
            </a:r>
          </a:p>
          <a:p>
            <a:r>
              <a:rPr lang="en-GB" dirty="0"/>
              <a:t>Examples:</a:t>
            </a:r>
          </a:p>
          <a:p>
            <a:pPr lvl="1"/>
            <a:r>
              <a:rPr lang="en-GB" dirty="0"/>
              <a:t>In-built Microsoft Office and Mac OS functions</a:t>
            </a:r>
          </a:p>
          <a:p>
            <a:pPr lvl="1"/>
            <a:r>
              <a:rPr lang="en-GB" dirty="0"/>
              <a:t>Read and Write</a:t>
            </a:r>
          </a:p>
          <a:p>
            <a:pPr lvl="1"/>
            <a:r>
              <a:rPr lang="en-GB" dirty="0"/>
              <a:t>ClaroRead </a:t>
            </a:r>
          </a:p>
          <a:p>
            <a:r>
              <a:rPr lang="en-GB" dirty="0"/>
              <a:t>SpLD, physical disability, fatigue, migraines etc.</a:t>
            </a:r>
          </a:p>
        </p:txBody>
      </p:sp>
      <p:sp>
        <p:nvSpPr>
          <p:cNvPr id="4" name="Text Placeholder 3">
            <a:extLst>
              <a:ext uri="{FF2B5EF4-FFF2-40B4-BE49-F238E27FC236}">
                <a16:creationId xmlns:a16="http://schemas.microsoft.com/office/drawing/2014/main" id="{21EB897E-0477-4E35-AFCE-7F5198B7C350}"/>
              </a:ext>
            </a:extLst>
          </p:cNvPr>
          <p:cNvSpPr>
            <a:spLocks noGrp="1"/>
          </p:cNvSpPr>
          <p:nvPr>
            <p:ph type="body" sz="quarter" idx="3"/>
          </p:nvPr>
        </p:nvSpPr>
        <p:spPr/>
        <p:txBody>
          <a:bodyPr/>
          <a:lstStyle/>
          <a:p>
            <a:r>
              <a:rPr lang="en-GB" dirty="0"/>
              <a:t>Text to Speech</a:t>
            </a:r>
          </a:p>
        </p:txBody>
      </p:sp>
      <p:sp>
        <p:nvSpPr>
          <p:cNvPr id="5" name="Content Placeholder 4">
            <a:extLst>
              <a:ext uri="{FF2B5EF4-FFF2-40B4-BE49-F238E27FC236}">
                <a16:creationId xmlns:a16="http://schemas.microsoft.com/office/drawing/2014/main" id="{B9AE3D7E-7D6C-49C4-87EA-1389EA4E2DCA}"/>
              </a:ext>
            </a:extLst>
          </p:cNvPr>
          <p:cNvSpPr>
            <a:spLocks noGrp="1"/>
          </p:cNvSpPr>
          <p:nvPr>
            <p:ph sz="quarter" idx="4"/>
          </p:nvPr>
        </p:nvSpPr>
        <p:spPr/>
        <p:txBody>
          <a:bodyPr>
            <a:normAutofit lnSpcReduction="10000"/>
          </a:bodyPr>
          <a:lstStyle/>
          <a:p>
            <a:r>
              <a:rPr lang="en-GB" dirty="0"/>
              <a:t>Highlight text to be converted to audio.</a:t>
            </a:r>
          </a:p>
          <a:p>
            <a:r>
              <a:rPr lang="en-GB" dirty="0"/>
              <a:t>Examples:</a:t>
            </a:r>
          </a:p>
          <a:p>
            <a:pPr lvl="1"/>
            <a:r>
              <a:rPr lang="en-GB" dirty="0"/>
              <a:t>In-built Microsoft Office and Mac OS functions</a:t>
            </a:r>
          </a:p>
          <a:p>
            <a:pPr lvl="1"/>
            <a:r>
              <a:rPr lang="en-GB" dirty="0"/>
              <a:t>Read and Write</a:t>
            </a:r>
          </a:p>
          <a:p>
            <a:pPr lvl="1"/>
            <a:r>
              <a:rPr lang="en-GB" dirty="0"/>
              <a:t>ClaroRead </a:t>
            </a:r>
          </a:p>
          <a:p>
            <a:r>
              <a:rPr lang="en-GB" dirty="0"/>
              <a:t>SpLD, physical disability, fatigue, migraines etc.</a:t>
            </a:r>
          </a:p>
          <a:p>
            <a:pPr marL="457200" lvl="1" indent="0">
              <a:buNone/>
            </a:pPr>
            <a:endParaRPr lang="en-GB" dirty="0"/>
          </a:p>
        </p:txBody>
      </p:sp>
      <p:sp>
        <p:nvSpPr>
          <p:cNvPr id="6" name="Slide Number Placeholder 5">
            <a:extLst>
              <a:ext uri="{FF2B5EF4-FFF2-40B4-BE49-F238E27FC236}">
                <a16:creationId xmlns:a16="http://schemas.microsoft.com/office/drawing/2014/main" id="{0C0349A5-29D0-4FA6-A4D2-7BA6D691E429}"/>
              </a:ext>
            </a:extLst>
          </p:cNvPr>
          <p:cNvSpPr>
            <a:spLocks noGrp="1"/>
          </p:cNvSpPr>
          <p:nvPr>
            <p:ph type="sldNum" sz="quarter" idx="10"/>
          </p:nvPr>
        </p:nvSpPr>
        <p:spPr/>
        <p:txBody>
          <a:bodyPr/>
          <a:lstStyle/>
          <a:p>
            <a:fld id="{6998E55D-8E2A-4AFE-A61C-B5DBBB7761E7}" type="slidenum">
              <a:rPr lang="en-GB" smtClean="0"/>
              <a:pPr/>
              <a:t>22</a:t>
            </a:fld>
            <a:endParaRPr lang="en-GB" dirty="0"/>
          </a:p>
        </p:txBody>
      </p:sp>
      <p:sp>
        <p:nvSpPr>
          <p:cNvPr id="7" name="Title 6">
            <a:extLst>
              <a:ext uri="{FF2B5EF4-FFF2-40B4-BE49-F238E27FC236}">
                <a16:creationId xmlns:a16="http://schemas.microsoft.com/office/drawing/2014/main" id="{4B1037AD-3974-4842-B2A9-9EEBBA7ADD8D}"/>
              </a:ext>
            </a:extLst>
          </p:cNvPr>
          <p:cNvSpPr>
            <a:spLocks noGrp="1"/>
          </p:cNvSpPr>
          <p:nvPr>
            <p:ph type="title"/>
          </p:nvPr>
        </p:nvSpPr>
        <p:spPr/>
        <p:txBody>
          <a:bodyPr/>
          <a:lstStyle/>
          <a:p>
            <a:r>
              <a:rPr lang="en-GB" dirty="0"/>
              <a:t>Assistive Software</a:t>
            </a:r>
          </a:p>
        </p:txBody>
      </p:sp>
    </p:spTree>
    <p:extLst>
      <p:ext uri="{BB962C8B-B14F-4D97-AF65-F5344CB8AC3E}">
        <p14:creationId xmlns:p14="http://schemas.microsoft.com/office/powerpoint/2010/main" val="39224032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58B097C-C2AF-4D09-9DE2-561D207FCAAD}"/>
              </a:ext>
            </a:extLst>
          </p:cNvPr>
          <p:cNvSpPr>
            <a:spLocks noGrp="1"/>
          </p:cNvSpPr>
          <p:nvPr>
            <p:ph type="body" idx="1"/>
          </p:nvPr>
        </p:nvSpPr>
        <p:spPr/>
        <p:txBody>
          <a:bodyPr>
            <a:normAutofit fontScale="85000" lnSpcReduction="10000"/>
          </a:bodyPr>
          <a:lstStyle/>
          <a:p>
            <a:r>
              <a:rPr lang="en-GB" dirty="0"/>
              <a:t>Screening Masking/Tinting	</a:t>
            </a:r>
          </a:p>
        </p:txBody>
      </p:sp>
      <p:sp>
        <p:nvSpPr>
          <p:cNvPr id="3" name="Content Placeholder 2">
            <a:extLst>
              <a:ext uri="{FF2B5EF4-FFF2-40B4-BE49-F238E27FC236}">
                <a16:creationId xmlns:a16="http://schemas.microsoft.com/office/drawing/2014/main" id="{FF202333-7C52-414D-8C25-67E28CBB4F4A}"/>
              </a:ext>
            </a:extLst>
          </p:cNvPr>
          <p:cNvSpPr>
            <a:spLocks noGrp="1"/>
          </p:cNvSpPr>
          <p:nvPr>
            <p:ph sz="half" idx="2"/>
          </p:nvPr>
        </p:nvSpPr>
        <p:spPr/>
        <p:txBody>
          <a:bodyPr vert="horz" lIns="91440" tIns="45720" rIns="91440" bIns="45720" rtlCol="0" anchor="t">
            <a:normAutofit fontScale="92500"/>
          </a:bodyPr>
          <a:lstStyle/>
          <a:p>
            <a:r>
              <a:rPr lang="en-GB" dirty="0"/>
              <a:t>Allows a user to change their background colour or mimic a colour overlay.</a:t>
            </a:r>
          </a:p>
          <a:p>
            <a:r>
              <a:rPr lang="en-GB" dirty="0">
                <a:ea typeface="Calibri"/>
                <a:cs typeface="Calibri"/>
              </a:rPr>
              <a:t>Examples:</a:t>
            </a:r>
          </a:p>
          <a:p>
            <a:pPr lvl="1"/>
            <a:r>
              <a:rPr lang="en-GB" dirty="0">
                <a:ea typeface="Calibri"/>
                <a:cs typeface="Calibri"/>
              </a:rPr>
              <a:t>Read and Write</a:t>
            </a:r>
            <a:endParaRPr lang="en-GB"/>
          </a:p>
          <a:p>
            <a:pPr lvl="1"/>
            <a:r>
              <a:rPr lang="en-GB" dirty="0">
                <a:ea typeface="Calibri"/>
                <a:cs typeface="Calibri"/>
              </a:rPr>
              <a:t>Claro</a:t>
            </a:r>
            <a:endParaRPr lang="en-GB"/>
          </a:p>
          <a:p>
            <a:r>
              <a:rPr lang="en-GB" dirty="0" err="1"/>
              <a:t>SpLD</a:t>
            </a:r>
            <a:r>
              <a:rPr lang="en-GB" dirty="0"/>
              <a:t>, visual fatigue, some Neurodiverse conditions.</a:t>
            </a:r>
          </a:p>
        </p:txBody>
      </p:sp>
      <p:sp>
        <p:nvSpPr>
          <p:cNvPr id="4" name="Text Placeholder 3">
            <a:extLst>
              <a:ext uri="{FF2B5EF4-FFF2-40B4-BE49-F238E27FC236}">
                <a16:creationId xmlns:a16="http://schemas.microsoft.com/office/drawing/2014/main" id="{21EB897E-0477-4E35-AFCE-7F5198B7C350}"/>
              </a:ext>
            </a:extLst>
          </p:cNvPr>
          <p:cNvSpPr>
            <a:spLocks noGrp="1"/>
          </p:cNvSpPr>
          <p:nvPr>
            <p:ph type="body" sz="quarter" idx="3"/>
          </p:nvPr>
        </p:nvSpPr>
        <p:spPr/>
        <p:txBody>
          <a:bodyPr/>
          <a:lstStyle/>
          <a:p>
            <a:r>
              <a:rPr lang="en-GB" dirty="0"/>
              <a:t>Spell Check/Thesaurus </a:t>
            </a:r>
          </a:p>
        </p:txBody>
      </p:sp>
      <p:sp>
        <p:nvSpPr>
          <p:cNvPr id="5" name="Content Placeholder 4">
            <a:extLst>
              <a:ext uri="{FF2B5EF4-FFF2-40B4-BE49-F238E27FC236}">
                <a16:creationId xmlns:a16="http://schemas.microsoft.com/office/drawing/2014/main" id="{B9AE3D7E-7D6C-49C4-87EA-1389EA4E2DCA}"/>
              </a:ext>
            </a:extLst>
          </p:cNvPr>
          <p:cNvSpPr>
            <a:spLocks noGrp="1"/>
          </p:cNvSpPr>
          <p:nvPr>
            <p:ph sz="quarter" idx="4"/>
          </p:nvPr>
        </p:nvSpPr>
        <p:spPr/>
        <p:txBody>
          <a:bodyPr>
            <a:normAutofit fontScale="92500" lnSpcReduction="10000"/>
          </a:bodyPr>
          <a:lstStyle/>
          <a:p>
            <a:r>
              <a:rPr lang="en-GB" dirty="0"/>
              <a:t>Allows a user to check their work and grammar.</a:t>
            </a:r>
          </a:p>
          <a:p>
            <a:r>
              <a:rPr lang="en-GB" dirty="0"/>
              <a:t>Examples:</a:t>
            </a:r>
          </a:p>
          <a:p>
            <a:pPr lvl="1"/>
            <a:r>
              <a:rPr lang="en-GB" dirty="0"/>
              <a:t>Read and Write</a:t>
            </a:r>
          </a:p>
          <a:p>
            <a:pPr lvl="1"/>
            <a:r>
              <a:rPr lang="en-GB" dirty="0"/>
              <a:t>In-built Microsoft Office and Mac OS features</a:t>
            </a:r>
          </a:p>
          <a:p>
            <a:pPr lvl="1"/>
            <a:r>
              <a:rPr lang="en-GB" dirty="0"/>
              <a:t>Grammarly </a:t>
            </a:r>
          </a:p>
          <a:p>
            <a:r>
              <a:rPr lang="en-GB" dirty="0"/>
              <a:t>SpLD, fatigue, brain fog, some Neurodiverse conditions.</a:t>
            </a:r>
          </a:p>
          <a:p>
            <a:endParaRPr lang="en-GB" dirty="0"/>
          </a:p>
        </p:txBody>
      </p:sp>
      <p:sp>
        <p:nvSpPr>
          <p:cNvPr id="6" name="Slide Number Placeholder 5">
            <a:extLst>
              <a:ext uri="{FF2B5EF4-FFF2-40B4-BE49-F238E27FC236}">
                <a16:creationId xmlns:a16="http://schemas.microsoft.com/office/drawing/2014/main" id="{0C0349A5-29D0-4FA6-A4D2-7BA6D691E429}"/>
              </a:ext>
            </a:extLst>
          </p:cNvPr>
          <p:cNvSpPr>
            <a:spLocks noGrp="1"/>
          </p:cNvSpPr>
          <p:nvPr>
            <p:ph type="sldNum" sz="quarter" idx="10"/>
          </p:nvPr>
        </p:nvSpPr>
        <p:spPr/>
        <p:txBody>
          <a:bodyPr/>
          <a:lstStyle/>
          <a:p>
            <a:fld id="{6998E55D-8E2A-4AFE-A61C-B5DBBB7761E7}" type="slidenum">
              <a:rPr lang="en-GB" smtClean="0"/>
              <a:pPr/>
              <a:t>23</a:t>
            </a:fld>
            <a:endParaRPr lang="en-GB" dirty="0"/>
          </a:p>
        </p:txBody>
      </p:sp>
      <p:sp>
        <p:nvSpPr>
          <p:cNvPr id="7" name="Title 6">
            <a:extLst>
              <a:ext uri="{FF2B5EF4-FFF2-40B4-BE49-F238E27FC236}">
                <a16:creationId xmlns:a16="http://schemas.microsoft.com/office/drawing/2014/main" id="{4B1037AD-3974-4842-B2A9-9EEBBA7ADD8D}"/>
              </a:ext>
            </a:extLst>
          </p:cNvPr>
          <p:cNvSpPr>
            <a:spLocks noGrp="1"/>
          </p:cNvSpPr>
          <p:nvPr>
            <p:ph type="title"/>
          </p:nvPr>
        </p:nvSpPr>
        <p:spPr/>
        <p:txBody>
          <a:bodyPr/>
          <a:lstStyle/>
          <a:p>
            <a:r>
              <a:rPr lang="en-GB" dirty="0"/>
              <a:t>Assistive Software</a:t>
            </a:r>
          </a:p>
        </p:txBody>
      </p:sp>
    </p:spTree>
    <p:extLst>
      <p:ext uri="{BB962C8B-B14F-4D97-AF65-F5344CB8AC3E}">
        <p14:creationId xmlns:p14="http://schemas.microsoft.com/office/powerpoint/2010/main" val="7889329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58B097C-C2AF-4D09-9DE2-561D207FCAAD}"/>
              </a:ext>
            </a:extLst>
          </p:cNvPr>
          <p:cNvSpPr>
            <a:spLocks noGrp="1"/>
          </p:cNvSpPr>
          <p:nvPr>
            <p:ph type="body" idx="1"/>
          </p:nvPr>
        </p:nvSpPr>
        <p:spPr/>
        <p:txBody>
          <a:bodyPr>
            <a:normAutofit/>
          </a:bodyPr>
          <a:lstStyle/>
          <a:p>
            <a:r>
              <a:rPr lang="en-GB" dirty="0"/>
              <a:t>Screen Reader	</a:t>
            </a:r>
          </a:p>
        </p:txBody>
      </p:sp>
      <p:sp>
        <p:nvSpPr>
          <p:cNvPr id="3" name="Content Placeholder 2">
            <a:extLst>
              <a:ext uri="{FF2B5EF4-FFF2-40B4-BE49-F238E27FC236}">
                <a16:creationId xmlns:a16="http://schemas.microsoft.com/office/drawing/2014/main" id="{FF202333-7C52-414D-8C25-67E28CBB4F4A}"/>
              </a:ext>
            </a:extLst>
          </p:cNvPr>
          <p:cNvSpPr>
            <a:spLocks noGrp="1"/>
          </p:cNvSpPr>
          <p:nvPr>
            <p:ph sz="half" idx="2"/>
          </p:nvPr>
        </p:nvSpPr>
        <p:spPr/>
        <p:txBody>
          <a:bodyPr vert="horz" lIns="91440" tIns="45720" rIns="91440" bIns="45720" rtlCol="0" anchor="t">
            <a:normAutofit fontScale="85000" lnSpcReduction="20000"/>
          </a:bodyPr>
          <a:lstStyle/>
          <a:p>
            <a:r>
              <a:rPr lang="en-GB" dirty="0"/>
              <a:t>Useful for those with a visual impairment or for those who may not be able to view a screen, use with the computer and websites or documents, by turning the text in speech</a:t>
            </a:r>
          </a:p>
          <a:p>
            <a:endParaRPr lang="en-GB" dirty="0">
              <a:ea typeface="Calibri"/>
              <a:cs typeface="Calibri"/>
            </a:endParaRPr>
          </a:p>
          <a:p>
            <a:r>
              <a:rPr lang="en-GB" dirty="0"/>
              <a:t>Visual Impairment, severe migraines, multiple sclerosis, stroke, physical conditions, Functional Neurological Disorders.</a:t>
            </a:r>
          </a:p>
        </p:txBody>
      </p:sp>
      <p:sp>
        <p:nvSpPr>
          <p:cNvPr id="4" name="Text Placeholder 3">
            <a:extLst>
              <a:ext uri="{FF2B5EF4-FFF2-40B4-BE49-F238E27FC236}">
                <a16:creationId xmlns:a16="http://schemas.microsoft.com/office/drawing/2014/main" id="{21EB897E-0477-4E35-AFCE-7F5198B7C350}"/>
              </a:ext>
            </a:extLst>
          </p:cNvPr>
          <p:cNvSpPr>
            <a:spLocks noGrp="1"/>
          </p:cNvSpPr>
          <p:nvPr>
            <p:ph type="body" sz="quarter" idx="3"/>
          </p:nvPr>
        </p:nvSpPr>
        <p:spPr/>
        <p:txBody>
          <a:bodyPr>
            <a:normAutofit fontScale="85000" lnSpcReduction="20000"/>
          </a:bodyPr>
          <a:lstStyle/>
          <a:p>
            <a:r>
              <a:rPr lang="en-GB" dirty="0"/>
              <a:t>Dictation/Lecture recording Software</a:t>
            </a:r>
          </a:p>
        </p:txBody>
      </p:sp>
      <p:sp>
        <p:nvSpPr>
          <p:cNvPr id="5" name="Content Placeholder 4">
            <a:extLst>
              <a:ext uri="{FF2B5EF4-FFF2-40B4-BE49-F238E27FC236}">
                <a16:creationId xmlns:a16="http://schemas.microsoft.com/office/drawing/2014/main" id="{B9AE3D7E-7D6C-49C4-87EA-1389EA4E2DCA}"/>
              </a:ext>
            </a:extLst>
          </p:cNvPr>
          <p:cNvSpPr>
            <a:spLocks noGrp="1"/>
          </p:cNvSpPr>
          <p:nvPr>
            <p:ph sz="quarter" idx="4"/>
          </p:nvPr>
        </p:nvSpPr>
        <p:spPr/>
        <p:txBody>
          <a:bodyPr vert="horz" lIns="91440" tIns="45720" rIns="91440" bIns="45720" rtlCol="0" anchor="t">
            <a:normAutofit/>
          </a:bodyPr>
          <a:lstStyle/>
          <a:p>
            <a:r>
              <a:rPr lang="en-GB" dirty="0"/>
              <a:t>Useful for getting notes typed up by using speech in a timely and efficient way.</a:t>
            </a:r>
          </a:p>
          <a:p>
            <a:endParaRPr lang="en-GB" dirty="0">
              <a:ea typeface="Calibri"/>
              <a:cs typeface="Calibri"/>
            </a:endParaRPr>
          </a:p>
          <a:p>
            <a:r>
              <a:rPr lang="en-GB" dirty="0" err="1"/>
              <a:t>SpLD</a:t>
            </a:r>
            <a:r>
              <a:rPr lang="en-GB" dirty="0"/>
              <a:t>, physical conditions, fatigue, brain fog, mental health and some neurodiverse conditions.</a:t>
            </a:r>
          </a:p>
          <a:p>
            <a:pPr lvl="1"/>
            <a:endParaRPr lang="en-GB" dirty="0"/>
          </a:p>
        </p:txBody>
      </p:sp>
      <p:sp>
        <p:nvSpPr>
          <p:cNvPr id="6" name="Slide Number Placeholder 5">
            <a:extLst>
              <a:ext uri="{FF2B5EF4-FFF2-40B4-BE49-F238E27FC236}">
                <a16:creationId xmlns:a16="http://schemas.microsoft.com/office/drawing/2014/main" id="{0C0349A5-29D0-4FA6-A4D2-7BA6D691E429}"/>
              </a:ext>
            </a:extLst>
          </p:cNvPr>
          <p:cNvSpPr>
            <a:spLocks noGrp="1"/>
          </p:cNvSpPr>
          <p:nvPr>
            <p:ph type="sldNum" sz="quarter" idx="10"/>
          </p:nvPr>
        </p:nvSpPr>
        <p:spPr/>
        <p:txBody>
          <a:bodyPr/>
          <a:lstStyle/>
          <a:p>
            <a:fld id="{6998E55D-8E2A-4AFE-A61C-B5DBBB7761E7}" type="slidenum">
              <a:rPr lang="en-GB" smtClean="0"/>
              <a:pPr/>
              <a:t>24</a:t>
            </a:fld>
            <a:endParaRPr lang="en-GB" dirty="0"/>
          </a:p>
        </p:txBody>
      </p:sp>
      <p:sp>
        <p:nvSpPr>
          <p:cNvPr id="7" name="Title 6">
            <a:extLst>
              <a:ext uri="{FF2B5EF4-FFF2-40B4-BE49-F238E27FC236}">
                <a16:creationId xmlns:a16="http://schemas.microsoft.com/office/drawing/2014/main" id="{4B1037AD-3974-4842-B2A9-9EEBBA7ADD8D}"/>
              </a:ext>
            </a:extLst>
          </p:cNvPr>
          <p:cNvSpPr>
            <a:spLocks noGrp="1"/>
          </p:cNvSpPr>
          <p:nvPr>
            <p:ph type="title"/>
          </p:nvPr>
        </p:nvSpPr>
        <p:spPr/>
        <p:txBody>
          <a:bodyPr/>
          <a:lstStyle/>
          <a:p>
            <a:r>
              <a:rPr lang="en-GB" dirty="0"/>
              <a:t>Assistive Software</a:t>
            </a:r>
          </a:p>
        </p:txBody>
      </p:sp>
    </p:spTree>
    <p:extLst>
      <p:ext uri="{BB962C8B-B14F-4D97-AF65-F5344CB8AC3E}">
        <p14:creationId xmlns:p14="http://schemas.microsoft.com/office/powerpoint/2010/main" val="28375319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74104DC-6578-405B-A0FA-9C54C2F48EAE}"/>
              </a:ext>
            </a:extLst>
          </p:cNvPr>
          <p:cNvSpPr>
            <a:spLocks noGrp="1"/>
          </p:cNvSpPr>
          <p:nvPr>
            <p:ph type="body" idx="1"/>
          </p:nvPr>
        </p:nvSpPr>
        <p:spPr/>
        <p:txBody>
          <a:bodyPr/>
          <a:lstStyle/>
          <a:p>
            <a:r>
              <a:rPr lang="en-GB" dirty="0"/>
              <a:t>Organisational</a:t>
            </a:r>
          </a:p>
        </p:txBody>
      </p:sp>
      <p:sp>
        <p:nvSpPr>
          <p:cNvPr id="3" name="Content Placeholder 2">
            <a:extLst>
              <a:ext uri="{FF2B5EF4-FFF2-40B4-BE49-F238E27FC236}">
                <a16:creationId xmlns:a16="http://schemas.microsoft.com/office/drawing/2014/main" id="{90DF1982-A75A-43F1-9AE1-F15D64C9BF7E}"/>
              </a:ext>
            </a:extLst>
          </p:cNvPr>
          <p:cNvSpPr>
            <a:spLocks noGrp="1"/>
          </p:cNvSpPr>
          <p:nvPr>
            <p:ph sz="half" idx="2"/>
          </p:nvPr>
        </p:nvSpPr>
        <p:spPr/>
        <p:txBody>
          <a:bodyPr vert="horz" lIns="91440" tIns="45720" rIns="91440" bIns="45720" rtlCol="0" anchor="t">
            <a:normAutofit/>
          </a:bodyPr>
          <a:lstStyle/>
          <a:p>
            <a:r>
              <a:rPr lang="en-GB" dirty="0"/>
              <a:t>Such as </a:t>
            </a:r>
            <a:r>
              <a:rPr lang="en-GB" dirty="0" err="1"/>
              <a:t>Mindmapping</a:t>
            </a:r>
            <a:r>
              <a:rPr lang="en-GB" dirty="0"/>
              <a:t> to help users organise their thoughts and essays.</a:t>
            </a:r>
          </a:p>
          <a:p>
            <a:endParaRPr lang="en-GB" dirty="0">
              <a:ea typeface="Calibri"/>
              <a:cs typeface="Calibri"/>
            </a:endParaRPr>
          </a:p>
          <a:p>
            <a:r>
              <a:rPr lang="en-GB" dirty="0"/>
              <a:t>Mental health, ASC, ADHD, fatigue.</a:t>
            </a:r>
          </a:p>
        </p:txBody>
      </p:sp>
      <p:sp>
        <p:nvSpPr>
          <p:cNvPr id="4" name="Text Placeholder 3">
            <a:extLst>
              <a:ext uri="{FF2B5EF4-FFF2-40B4-BE49-F238E27FC236}">
                <a16:creationId xmlns:a16="http://schemas.microsoft.com/office/drawing/2014/main" id="{65E9B0EE-301B-4829-B615-B38A22B8339D}"/>
              </a:ext>
            </a:extLst>
          </p:cNvPr>
          <p:cNvSpPr>
            <a:spLocks noGrp="1"/>
          </p:cNvSpPr>
          <p:nvPr>
            <p:ph type="body" sz="quarter" idx="3"/>
          </p:nvPr>
        </p:nvSpPr>
        <p:spPr/>
        <p:txBody>
          <a:bodyPr/>
          <a:lstStyle/>
          <a:p>
            <a:r>
              <a:rPr lang="en-GB" dirty="0"/>
              <a:t>Time Management</a:t>
            </a:r>
          </a:p>
        </p:txBody>
      </p:sp>
      <p:sp>
        <p:nvSpPr>
          <p:cNvPr id="5" name="Content Placeholder 4">
            <a:extLst>
              <a:ext uri="{FF2B5EF4-FFF2-40B4-BE49-F238E27FC236}">
                <a16:creationId xmlns:a16="http://schemas.microsoft.com/office/drawing/2014/main" id="{524AFE51-9304-4755-9C19-0F82B12FE077}"/>
              </a:ext>
            </a:extLst>
          </p:cNvPr>
          <p:cNvSpPr>
            <a:spLocks noGrp="1"/>
          </p:cNvSpPr>
          <p:nvPr>
            <p:ph sz="quarter" idx="4"/>
          </p:nvPr>
        </p:nvSpPr>
        <p:spPr/>
        <p:txBody>
          <a:bodyPr vert="horz" lIns="91440" tIns="45720" rIns="91440" bIns="45720" rtlCol="0" anchor="t">
            <a:normAutofit/>
          </a:bodyPr>
          <a:lstStyle/>
          <a:p>
            <a:r>
              <a:rPr lang="en-GB" dirty="0"/>
              <a:t>To help users plan their time and  track assignments/deadlines</a:t>
            </a:r>
          </a:p>
          <a:p>
            <a:endParaRPr lang="en-GB" dirty="0">
              <a:ea typeface="Calibri"/>
              <a:cs typeface="Calibri"/>
            </a:endParaRPr>
          </a:p>
          <a:p>
            <a:r>
              <a:rPr lang="en-GB" dirty="0"/>
              <a:t>Mental health, ASC, ADHD, fatigue, dyspraxia.</a:t>
            </a:r>
          </a:p>
          <a:p>
            <a:endParaRPr lang="en-GB" dirty="0"/>
          </a:p>
        </p:txBody>
      </p:sp>
      <p:sp>
        <p:nvSpPr>
          <p:cNvPr id="6" name="Slide Number Placeholder 5">
            <a:extLst>
              <a:ext uri="{FF2B5EF4-FFF2-40B4-BE49-F238E27FC236}">
                <a16:creationId xmlns:a16="http://schemas.microsoft.com/office/drawing/2014/main" id="{812F34DC-BC02-4F75-9479-214D5D043265}"/>
              </a:ext>
            </a:extLst>
          </p:cNvPr>
          <p:cNvSpPr>
            <a:spLocks noGrp="1"/>
          </p:cNvSpPr>
          <p:nvPr>
            <p:ph type="sldNum" sz="quarter" idx="10"/>
          </p:nvPr>
        </p:nvSpPr>
        <p:spPr/>
        <p:txBody>
          <a:bodyPr/>
          <a:lstStyle/>
          <a:p>
            <a:fld id="{6998E55D-8E2A-4AFE-A61C-B5DBBB7761E7}" type="slidenum">
              <a:rPr lang="en-GB" smtClean="0"/>
              <a:pPr/>
              <a:t>25</a:t>
            </a:fld>
            <a:endParaRPr lang="en-GB" dirty="0"/>
          </a:p>
        </p:txBody>
      </p:sp>
      <p:sp>
        <p:nvSpPr>
          <p:cNvPr id="7" name="Title 6">
            <a:extLst>
              <a:ext uri="{FF2B5EF4-FFF2-40B4-BE49-F238E27FC236}">
                <a16:creationId xmlns:a16="http://schemas.microsoft.com/office/drawing/2014/main" id="{74506E5F-4EB7-4D9F-A1C2-AFF8B4D75849}"/>
              </a:ext>
            </a:extLst>
          </p:cNvPr>
          <p:cNvSpPr>
            <a:spLocks noGrp="1"/>
          </p:cNvSpPr>
          <p:nvPr>
            <p:ph type="title"/>
          </p:nvPr>
        </p:nvSpPr>
        <p:spPr/>
        <p:txBody>
          <a:bodyPr/>
          <a:lstStyle/>
          <a:p>
            <a:r>
              <a:rPr lang="en-GB" dirty="0"/>
              <a:t>Assistive Software</a:t>
            </a:r>
          </a:p>
        </p:txBody>
      </p:sp>
    </p:spTree>
    <p:extLst>
      <p:ext uri="{BB962C8B-B14F-4D97-AF65-F5344CB8AC3E}">
        <p14:creationId xmlns:p14="http://schemas.microsoft.com/office/powerpoint/2010/main" val="21162546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56994-CF94-4D5C-939B-1E0C8C038935}"/>
              </a:ext>
            </a:extLst>
          </p:cNvPr>
          <p:cNvSpPr>
            <a:spLocks noGrp="1"/>
          </p:cNvSpPr>
          <p:nvPr>
            <p:ph type="ctrTitle"/>
          </p:nvPr>
        </p:nvSpPr>
        <p:spPr/>
        <p:txBody>
          <a:bodyPr/>
          <a:lstStyle/>
          <a:p>
            <a:r>
              <a:rPr lang="en-GB" dirty="0"/>
              <a:t>Human Support or Non-Medical Help (NMH)</a:t>
            </a:r>
          </a:p>
        </p:txBody>
      </p:sp>
      <p:sp>
        <p:nvSpPr>
          <p:cNvPr id="3" name="Subtitle 2">
            <a:extLst>
              <a:ext uri="{FF2B5EF4-FFF2-40B4-BE49-F238E27FC236}">
                <a16:creationId xmlns:a16="http://schemas.microsoft.com/office/drawing/2014/main" id="{387B16B9-D182-4C4C-9DDE-50AB1D53636D}"/>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CDCB3C05-7293-467C-B7FA-57C52143053C}"/>
              </a:ext>
            </a:extLst>
          </p:cNvPr>
          <p:cNvSpPr>
            <a:spLocks noGrp="1"/>
          </p:cNvSpPr>
          <p:nvPr>
            <p:ph type="sldNum" sz="quarter" idx="12"/>
          </p:nvPr>
        </p:nvSpPr>
        <p:spPr/>
        <p:txBody>
          <a:bodyPr/>
          <a:lstStyle/>
          <a:p>
            <a:fld id="{6998E55D-8E2A-4AFE-A61C-B5DBBB7761E7}" type="slidenum">
              <a:rPr lang="en-GB" smtClean="0"/>
              <a:pPr/>
              <a:t>26</a:t>
            </a:fld>
            <a:endParaRPr lang="en-GB" dirty="0"/>
          </a:p>
        </p:txBody>
      </p:sp>
    </p:spTree>
    <p:extLst>
      <p:ext uri="{BB962C8B-B14F-4D97-AF65-F5344CB8AC3E}">
        <p14:creationId xmlns:p14="http://schemas.microsoft.com/office/powerpoint/2010/main" val="156542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9C26A6F-48A5-4CC3-87B0-0DBC14A6C798}"/>
              </a:ext>
            </a:extLst>
          </p:cNvPr>
          <p:cNvSpPr>
            <a:spLocks noGrp="1"/>
          </p:cNvSpPr>
          <p:nvPr>
            <p:ph type="body" idx="1"/>
          </p:nvPr>
        </p:nvSpPr>
        <p:spPr/>
        <p:txBody>
          <a:bodyPr>
            <a:normAutofit fontScale="85000" lnSpcReduction="20000"/>
          </a:bodyPr>
          <a:lstStyle/>
          <a:p>
            <a:r>
              <a:rPr lang="en-GB" dirty="0"/>
              <a:t>Specific Learning Difficulty (SpLD)</a:t>
            </a:r>
          </a:p>
        </p:txBody>
      </p:sp>
      <p:sp>
        <p:nvSpPr>
          <p:cNvPr id="3" name="Content Placeholder 2">
            <a:extLst>
              <a:ext uri="{FF2B5EF4-FFF2-40B4-BE49-F238E27FC236}">
                <a16:creationId xmlns:a16="http://schemas.microsoft.com/office/drawing/2014/main" id="{9A672812-5505-470F-BFA8-8D60B47AD8B3}"/>
              </a:ext>
            </a:extLst>
          </p:cNvPr>
          <p:cNvSpPr>
            <a:spLocks noGrp="1"/>
          </p:cNvSpPr>
          <p:nvPr>
            <p:ph sz="half" idx="2"/>
          </p:nvPr>
        </p:nvSpPr>
        <p:spPr/>
        <p:txBody>
          <a:bodyPr>
            <a:normAutofit fontScale="62500" lnSpcReduction="20000"/>
          </a:bodyPr>
          <a:lstStyle/>
          <a:p>
            <a:r>
              <a:rPr lang="en-GB" dirty="0"/>
              <a:t>Specialist 1:1 Study Skills Support</a:t>
            </a:r>
          </a:p>
          <a:p>
            <a:r>
              <a:rPr lang="en-GB" dirty="0"/>
              <a:t>Support students by helping the to develop skills, techniques and tools to help with:</a:t>
            </a:r>
          </a:p>
          <a:p>
            <a:pPr lvl="1"/>
            <a:r>
              <a:rPr lang="en-GB" dirty="0"/>
              <a:t>Processing and retaining information</a:t>
            </a:r>
          </a:p>
          <a:p>
            <a:pPr lvl="1"/>
            <a:r>
              <a:rPr lang="en-GB" dirty="0"/>
              <a:t>Attention and numeracy difficulties </a:t>
            </a:r>
          </a:p>
          <a:p>
            <a:pPr lvl="1"/>
            <a:r>
              <a:rPr lang="en-GB" dirty="0"/>
              <a:t>Planning, time management and organisational skills</a:t>
            </a:r>
          </a:p>
          <a:p>
            <a:pPr lvl="1"/>
            <a:r>
              <a:rPr lang="en-GB" dirty="0"/>
              <a:t>Note taking tips</a:t>
            </a:r>
          </a:p>
          <a:p>
            <a:pPr lvl="1"/>
            <a:r>
              <a:rPr lang="en-GB" dirty="0"/>
              <a:t>Literature search and research skills</a:t>
            </a:r>
          </a:p>
          <a:p>
            <a:pPr lvl="1"/>
            <a:r>
              <a:rPr lang="en-GB" dirty="0"/>
              <a:t>Proof reading skills</a:t>
            </a:r>
          </a:p>
          <a:p>
            <a:pPr lvl="1"/>
            <a:r>
              <a:rPr lang="en-GB" dirty="0"/>
              <a:t>Revision methods</a:t>
            </a:r>
          </a:p>
          <a:p>
            <a:pPr lvl="1"/>
            <a:endParaRPr lang="en-GB" dirty="0"/>
          </a:p>
          <a:p>
            <a:endParaRPr lang="en-GB" dirty="0"/>
          </a:p>
        </p:txBody>
      </p:sp>
      <p:sp>
        <p:nvSpPr>
          <p:cNvPr id="4" name="Text Placeholder 3">
            <a:extLst>
              <a:ext uri="{FF2B5EF4-FFF2-40B4-BE49-F238E27FC236}">
                <a16:creationId xmlns:a16="http://schemas.microsoft.com/office/drawing/2014/main" id="{78063D13-5F27-40A1-B579-7FE99A4C2F7E}"/>
              </a:ext>
            </a:extLst>
          </p:cNvPr>
          <p:cNvSpPr>
            <a:spLocks noGrp="1"/>
          </p:cNvSpPr>
          <p:nvPr>
            <p:ph type="body" sz="quarter" idx="3"/>
          </p:nvPr>
        </p:nvSpPr>
        <p:spPr/>
        <p:txBody>
          <a:bodyPr>
            <a:normAutofit fontScale="62500" lnSpcReduction="20000"/>
          </a:bodyPr>
          <a:lstStyle/>
          <a:p>
            <a:r>
              <a:rPr lang="en-GB" dirty="0"/>
              <a:t>Mental Health (MH)/ADHD/Autistic Spectrum Condition (ASC)</a:t>
            </a:r>
          </a:p>
        </p:txBody>
      </p:sp>
      <p:sp>
        <p:nvSpPr>
          <p:cNvPr id="5" name="Content Placeholder 4">
            <a:extLst>
              <a:ext uri="{FF2B5EF4-FFF2-40B4-BE49-F238E27FC236}">
                <a16:creationId xmlns:a16="http://schemas.microsoft.com/office/drawing/2014/main" id="{0ADA5E20-50A2-4AA5-8651-D7680ABC0834}"/>
              </a:ext>
            </a:extLst>
          </p:cNvPr>
          <p:cNvSpPr>
            <a:spLocks noGrp="1"/>
          </p:cNvSpPr>
          <p:nvPr>
            <p:ph sz="quarter" idx="4"/>
          </p:nvPr>
        </p:nvSpPr>
        <p:spPr/>
        <p:txBody>
          <a:bodyPr>
            <a:normAutofit fontScale="70000" lnSpcReduction="20000"/>
          </a:bodyPr>
          <a:lstStyle/>
          <a:p>
            <a:r>
              <a:rPr lang="en-GB" dirty="0"/>
              <a:t>Support students by helping the to develop skills, techniques and tools to help with:</a:t>
            </a:r>
          </a:p>
          <a:p>
            <a:pPr lvl="1"/>
            <a:r>
              <a:rPr lang="en-GB" dirty="0"/>
              <a:t>Managing the transition to university and changes</a:t>
            </a:r>
          </a:p>
          <a:p>
            <a:pPr lvl="1"/>
            <a:r>
              <a:rPr lang="en-GB" dirty="0"/>
              <a:t>Social situations and living with others</a:t>
            </a:r>
          </a:p>
          <a:p>
            <a:pPr lvl="1"/>
            <a:r>
              <a:rPr lang="en-GB" dirty="0"/>
              <a:t>Working on communication skills</a:t>
            </a:r>
          </a:p>
          <a:p>
            <a:pPr lvl="1"/>
            <a:r>
              <a:rPr lang="en-GB" dirty="0"/>
              <a:t>Studying at university</a:t>
            </a:r>
          </a:p>
          <a:p>
            <a:pPr lvl="1"/>
            <a:r>
              <a:rPr lang="en-GB" dirty="0"/>
              <a:t>Managing study and social life</a:t>
            </a:r>
          </a:p>
          <a:p>
            <a:pPr lvl="1"/>
            <a:r>
              <a:rPr lang="en-GB" dirty="0"/>
              <a:t>Where to get support at university</a:t>
            </a:r>
          </a:p>
          <a:p>
            <a:pPr lvl="1"/>
            <a:r>
              <a:rPr lang="en-GB" dirty="0"/>
              <a:t>Presentation preparation</a:t>
            </a:r>
          </a:p>
          <a:p>
            <a:endParaRPr lang="en-GB" dirty="0"/>
          </a:p>
        </p:txBody>
      </p:sp>
      <p:sp>
        <p:nvSpPr>
          <p:cNvPr id="6" name="Slide Number Placeholder 5">
            <a:extLst>
              <a:ext uri="{FF2B5EF4-FFF2-40B4-BE49-F238E27FC236}">
                <a16:creationId xmlns:a16="http://schemas.microsoft.com/office/drawing/2014/main" id="{68A38D97-6E3A-47FC-A848-2018C3EE999A}"/>
              </a:ext>
            </a:extLst>
          </p:cNvPr>
          <p:cNvSpPr>
            <a:spLocks noGrp="1"/>
          </p:cNvSpPr>
          <p:nvPr>
            <p:ph type="sldNum" sz="quarter" idx="10"/>
          </p:nvPr>
        </p:nvSpPr>
        <p:spPr/>
        <p:txBody>
          <a:bodyPr/>
          <a:lstStyle/>
          <a:p>
            <a:fld id="{6998E55D-8E2A-4AFE-A61C-B5DBBB7761E7}" type="slidenum">
              <a:rPr lang="en-GB" smtClean="0"/>
              <a:pPr/>
              <a:t>27</a:t>
            </a:fld>
            <a:endParaRPr lang="en-GB" dirty="0"/>
          </a:p>
        </p:txBody>
      </p:sp>
      <p:sp>
        <p:nvSpPr>
          <p:cNvPr id="7" name="Title 6">
            <a:extLst>
              <a:ext uri="{FF2B5EF4-FFF2-40B4-BE49-F238E27FC236}">
                <a16:creationId xmlns:a16="http://schemas.microsoft.com/office/drawing/2014/main" id="{2DB79765-F613-40B7-8655-A196B358BA6F}"/>
              </a:ext>
            </a:extLst>
          </p:cNvPr>
          <p:cNvSpPr>
            <a:spLocks noGrp="1"/>
          </p:cNvSpPr>
          <p:nvPr>
            <p:ph type="title"/>
          </p:nvPr>
        </p:nvSpPr>
        <p:spPr/>
        <p:txBody>
          <a:bodyPr/>
          <a:lstStyle/>
          <a:p>
            <a:r>
              <a:rPr lang="en-GB" dirty="0"/>
              <a:t>Specialist Study Skills Tutor and Mentor</a:t>
            </a:r>
          </a:p>
        </p:txBody>
      </p:sp>
    </p:spTree>
    <p:extLst>
      <p:ext uri="{BB962C8B-B14F-4D97-AF65-F5344CB8AC3E}">
        <p14:creationId xmlns:p14="http://schemas.microsoft.com/office/powerpoint/2010/main" val="17727132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56177-FAFF-4821-8E57-E484C6140F01}"/>
              </a:ext>
            </a:extLst>
          </p:cNvPr>
          <p:cNvSpPr>
            <a:spLocks noGrp="1"/>
          </p:cNvSpPr>
          <p:nvPr>
            <p:ph type="ctrTitle"/>
          </p:nvPr>
        </p:nvSpPr>
        <p:spPr/>
        <p:txBody>
          <a:bodyPr/>
          <a:lstStyle/>
          <a:p>
            <a:r>
              <a:rPr lang="en-GB" dirty="0"/>
              <a:t>Equipment</a:t>
            </a:r>
          </a:p>
        </p:txBody>
      </p:sp>
      <p:sp>
        <p:nvSpPr>
          <p:cNvPr id="3" name="Subtitle 2">
            <a:extLst>
              <a:ext uri="{FF2B5EF4-FFF2-40B4-BE49-F238E27FC236}">
                <a16:creationId xmlns:a16="http://schemas.microsoft.com/office/drawing/2014/main" id="{A25EB24F-2359-4793-A929-84BC08D0D468}"/>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35CCE04D-094F-481B-8B11-6BEA24E39D61}"/>
              </a:ext>
            </a:extLst>
          </p:cNvPr>
          <p:cNvSpPr>
            <a:spLocks noGrp="1"/>
          </p:cNvSpPr>
          <p:nvPr>
            <p:ph type="sldNum" sz="quarter" idx="12"/>
          </p:nvPr>
        </p:nvSpPr>
        <p:spPr/>
        <p:txBody>
          <a:bodyPr/>
          <a:lstStyle/>
          <a:p>
            <a:fld id="{6998E55D-8E2A-4AFE-A61C-B5DBBB7761E7}" type="slidenum">
              <a:rPr lang="en-GB" smtClean="0"/>
              <a:pPr/>
              <a:t>28</a:t>
            </a:fld>
            <a:endParaRPr lang="en-GB" dirty="0"/>
          </a:p>
        </p:txBody>
      </p:sp>
    </p:spTree>
    <p:extLst>
      <p:ext uri="{BB962C8B-B14F-4D97-AF65-F5344CB8AC3E}">
        <p14:creationId xmlns:p14="http://schemas.microsoft.com/office/powerpoint/2010/main" val="33606398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D374FF-888C-466C-BB5B-42D2E10C33AC}"/>
              </a:ext>
            </a:extLst>
          </p:cNvPr>
          <p:cNvSpPr>
            <a:spLocks noGrp="1"/>
          </p:cNvSpPr>
          <p:nvPr>
            <p:ph type="body" idx="1"/>
          </p:nvPr>
        </p:nvSpPr>
        <p:spPr/>
        <p:txBody>
          <a:bodyPr/>
          <a:lstStyle/>
          <a:p>
            <a:r>
              <a:rPr lang="en-GB" dirty="0"/>
              <a:t>Laptop or Headset	</a:t>
            </a:r>
          </a:p>
        </p:txBody>
      </p:sp>
      <p:sp>
        <p:nvSpPr>
          <p:cNvPr id="3" name="Content Placeholder 2">
            <a:extLst>
              <a:ext uri="{FF2B5EF4-FFF2-40B4-BE49-F238E27FC236}">
                <a16:creationId xmlns:a16="http://schemas.microsoft.com/office/drawing/2014/main" id="{116E52FC-D832-4FB5-9E64-839B95C062DF}"/>
              </a:ext>
            </a:extLst>
          </p:cNvPr>
          <p:cNvSpPr>
            <a:spLocks noGrp="1"/>
          </p:cNvSpPr>
          <p:nvPr>
            <p:ph sz="half" idx="2"/>
          </p:nvPr>
        </p:nvSpPr>
        <p:spPr/>
        <p:txBody>
          <a:bodyPr vert="horz" lIns="91440" tIns="45720" rIns="91440" bIns="45720" rtlCol="0" anchor="t">
            <a:normAutofit fontScale="85000" lnSpcReduction="20000"/>
          </a:bodyPr>
          <a:lstStyle/>
          <a:p>
            <a:r>
              <a:rPr lang="en-GB" dirty="0"/>
              <a:t>You may be recommended equipment to help with studies.</a:t>
            </a:r>
          </a:p>
          <a:p>
            <a:r>
              <a:rPr lang="en-GB" dirty="0"/>
              <a:t>A laptop may be recommended if you have also been recommended software but your current laptop cannot run it effectively.</a:t>
            </a:r>
          </a:p>
          <a:p>
            <a:r>
              <a:rPr lang="en-GB" dirty="0"/>
              <a:t>A headset may be recommended if you have been recommended software that requires clear speech or you to listen to speech.</a:t>
            </a:r>
          </a:p>
        </p:txBody>
      </p:sp>
      <p:sp>
        <p:nvSpPr>
          <p:cNvPr id="4" name="Text Placeholder 3">
            <a:extLst>
              <a:ext uri="{FF2B5EF4-FFF2-40B4-BE49-F238E27FC236}">
                <a16:creationId xmlns:a16="http://schemas.microsoft.com/office/drawing/2014/main" id="{D4C3B9A8-73CA-4A54-BDA7-67C117F9DA29}"/>
              </a:ext>
            </a:extLst>
          </p:cNvPr>
          <p:cNvSpPr>
            <a:spLocks noGrp="1"/>
          </p:cNvSpPr>
          <p:nvPr>
            <p:ph type="body" sz="quarter" idx="3"/>
          </p:nvPr>
        </p:nvSpPr>
        <p:spPr/>
        <p:txBody>
          <a:bodyPr/>
          <a:lstStyle/>
          <a:p>
            <a:r>
              <a:rPr lang="en-GB" dirty="0"/>
              <a:t>Ergonomic Chair or Desk</a:t>
            </a:r>
          </a:p>
        </p:txBody>
      </p:sp>
      <p:sp>
        <p:nvSpPr>
          <p:cNvPr id="5" name="Content Placeholder 4">
            <a:extLst>
              <a:ext uri="{FF2B5EF4-FFF2-40B4-BE49-F238E27FC236}">
                <a16:creationId xmlns:a16="http://schemas.microsoft.com/office/drawing/2014/main" id="{3F9FF6E3-8697-498A-A9BD-99DC5CAC18B8}"/>
              </a:ext>
            </a:extLst>
          </p:cNvPr>
          <p:cNvSpPr>
            <a:spLocks noGrp="1"/>
          </p:cNvSpPr>
          <p:nvPr>
            <p:ph sz="quarter" idx="4"/>
          </p:nvPr>
        </p:nvSpPr>
        <p:spPr/>
        <p:txBody>
          <a:bodyPr>
            <a:normAutofit lnSpcReduction="10000"/>
          </a:bodyPr>
          <a:lstStyle/>
          <a:p>
            <a:r>
              <a:rPr lang="en-GB" dirty="0"/>
              <a:t>You may be recommended a specialist chair depending on your needs and condition.</a:t>
            </a:r>
          </a:p>
          <a:p>
            <a:r>
              <a:rPr lang="en-GB" dirty="0"/>
              <a:t>You may be recommended a specialist desk depending on your needs and condition.</a:t>
            </a:r>
          </a:p>
          <a:p>
            <a:endParaRPr lang="en-GB" dirty="0"/>
          </a:p>
        </p:txBody>
      </p:sp>
      <p:sp>
        <p:nvSpPr>
          <p:cNvPr id="6" name="Slide Number Placeholder 5">
            <a:extLst>
              <a:ext uri="{FF2B5EF4-FFF2-40B4-BE49-F238E27FC236}">
                <a16:creationId xmlns:a16="http://schemas.microsoft.com/office/drawing/2014/main" id="{936A6A88-7A73-4EB7-B809-AA905878087E}"/>
              </a:ext>
            </a:extLst>
          </p:cNvPr>
          <p:cNvSpPr>
            <a:spLocks noGrp="1"/>
          </p:cNvSpPr>
          <p:nvPr>
            <p:ph type="sldNum" sz="quarter" idx="10"/>
          </p:nvPr>
        </p:nvSpPr>
        <p:spPr/>
        <p:txBody>
          <a:bodyPr/>
          <a:lstStyle/>
          <a:p>
            <a:fld id="{6998E55D-8E2A-4AFE-A61C-B5DBBB7761E7}" type="slidenum">
              <a:rPr lang="en-GB" smtClean="0"/>
              <a:pPr/>
              <a:t>29</a:t>
            </a:fld>
            <a:endParaRPr lang="en-GB" dirty="0"/>
          </a:p>
        </p:txBody>
      </p:sp>
      <p:sp>
        <p:nvSpPr>
          <p:cNvPr id="7" name="Title 6">
            <a:extLst>
              <a:ext uri="{FF2B5EF4-FFF2-40B4-BE49-F238E27FC236}">
                <a16:creationId xmlns:a16="http://schemas.microsoft.com/office/drawing/2014/main" id="{B4F4A3A5-7944-48B1-8EC6-F6E2F39BEF58}"/>
              </a:ext>
            </a:extLst>
          </p:cNvPr>
          <p:cNvSpPr>
            <a:spLocks noGrp="1"/>
          </p:cNvSpPr>
          <p:nvPr>
            <p:ph type="title"/>
          </p:nvPr>
        </p:nvSpPr>
        <p:spPr/>
        <p:txBody>
          <a:bodyPr/>
          <a:lstStyle/>
          <a:p>
            <a:r>
              <a:rPr lang="en-GB" dirty="0"/>
              <a:t>Equipment</a:t>
            </a:r>
          </a:p>
        </p:txBody>
      </p:sp>
    </p:spTree>
    <p:extLst>
      <p:ext uri="{BB962C8B-B14F-4D97-AF65-F5344CB8AC3E}">
        <p14:creationId xmlns:p14="http://schemas.microsoft.com/office/powerpoint/2010/main" val="1543821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F91E2-2367-4C1F-B4FE-3EB55EC777C2}"/>
              </a:ext>
            </a:extLst>
          </p:cNvPr>
          <p:cNvSpPr>
            <a:spLocks noGrp="1"/>
          </p:cNvSpPr>
          <p:nvPr>
            <p:ph type="ctrTitle"/>
          </p:nvPr>
        </p:nvSpPr>
        <p:spPr/>
        <p:txBody>
          <a:bodyPr/>
          <a:lstStyle/>
          <a:p>
            <a:r>
              <a:rPr lang="en-GB" dirty="0"/>
              <a:t>Introduction</a:t>
            </a:r>
          </a:p>
        </p:txBody>
      </p:sp>
      <p:sp>
        <p:nvSpPr>
          <p:cNvPr id="4" name="Slide Number Placeholder 3">
            <a:extLst>
              <a:ext uri="{FF2B5EF4-FFF2-40B4-BE49-F238E27FC236}">
                <a16:creationId xmlns:a16="http://schemas.microsoft.com/office/drawing/2014/main" id="{A97E6797-6EA7-4696-9934-2BCE8C54A3CE}"/>
              </a:ext>
            </a:extLst>
          </p:cNvPr>
          <p:cNvSpPr>
            <a:spLocks noGrp="1"/>
          </p:cNvSpPr>
          <p:nvPr>
            <p:ph type="sldNum" sz="quarter" idx="12"/>
          </p:nvPr>
        </p:nvSpPr>
        <p:spPr/>
        <p:txBody>
          <a:bodyPr/>
          <a:lstStyle/>
          <a:p>
            <a:fld id="{6998E55D-8E2A-4AFE-A61C-B5DBBB7761E7}" type="slidenum">
              <a:rPr lang="en-GB" smtClean="0"/>
              <a:pPr/>
              <a:t>3</a:t>
            </a:fld>
            <a:endParaRPr lang="en-GB"/>
          </a:p>
        </p:txBody>
      </p:sp>
    </p:spTree>
    <p:extLst>
      <p:ext uri="{BB962C8B-B14F-4D97-AF65-F5344CB8AC3E}">
        <p14:creationId xmlns:p14="http://schemas.microsoft.com/office/powerpoint/2010/main" val="1834465916"/>
      </p:ext>
    </p:extLst>
  </p:cSld>
  <p:clrMapOvr>
    <a:masterClrMapping/>
  </p:clrMapOvr>
  <mc:AlternateContent xmlns:mc="http://schemas.openxmlformats.org/markup-compatibility/2006" xmlns:p14="http://schemas.microsoft.com/office/powerpoint/2010/main">
    <mc:Choice Requires="p14">
      <p:transition spd="slow" p14:dur="2000" advTm="1659"/>
    </mc:Choice>
    <mc:Fallback xmlns="">
      <p:transition spd="slow" advTm="1659"/>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A8716-85A7-45A0-B238-578AB206237A}"/>
              </a:ext>
            </a:extLst>
          </p:cNvPr>
          <p:cNvSpPr>
            <a:spLocks noGrp="1"/>
          </p:cNvSpPr>
          <p:nvPr>
            <p:ph type="ctrTitle"/>
          </p:nvPr>
        </p:nvSpPr>
        <p:spPr/>
        <p:txBody>
          <a:bodyPr/>
          <a:lstStyle/>
          <a:p>
            <a:r>
              <a:rPr lang="en-GB" dirty="0"/>
              <a:t>DSA Application Form</a:t>
            </a:r>
          </a:p>
        </p:txBody>
      </p:sp>
      <p:sp>
        <p:nvSpPr>
          <p:cNvPr id="3" name="Subtitle 2">
            <a:extLst>
              <a:ext uri="{FF2B5EF4-FFF2-40B4-BE49-F238E27FC236}">
                <a16:creationId xmlns:a16="http://schemas.microsoft.com/office/drawing/2014/main" id="{731A1DB3-1A1A-4442-B8F3-38FDFD7CD172}"/>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3FAE038C-25AC-4A9F-83EE-02274FB2A488}"/>
              </a:ext>
            </a:extLst>
          </p:cNvPr>
          <p:cNvSpPr>
            <a:spLocks noGrp="1"/>
          </p:cNvSpPr>
          <p:nvPr>
            <p:ph type="sldNum" sz="quarter" idx="12"/>
          </p:nvPr>
        </p:nvSpPr>
        <p:spPr/>
        <p:txBody>
          <a:bodyPr/>
          <a:lstStyle/>
          <a:p>
            <a:fld id="{6998E55D-8E2A-4AFE-A61C-B5DBBB7761E7}" type="slidenum">
              <a:rPr lang="en-GB" smtClean="0"/>
              <a:pPr/>
              <a:t>30</a:t>
            </a:fld>
            <a:endParaRPr lang="en-GB" dirty="0"/>
          </a:p>
        </p:txBody>
      </p:sp>
    </p:spTree>
    <p:extLst>
      <p:ext uri="{BB962C8B-B14F-4D97-AF65-F5344CB8AC3E}">
        <p14:creationId xmlns:p14="http://schemas.microsoft.com/office/powerpoint/2010/main" val="16046306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0C6E2-52D7-4C5A-A5D6-FF8D7037BA4D}"/>
              </a:ext>
            </a:extLst>
          </p:cNvPr>
          <p:cNvSpPr>
            <a:spLocks noGrp="1"/>
          </p:cNvSpPr>
          <p:nvPr>
            <p:ph type="title"/>
          </p:nvPr>
        </p:nvSpPr>
        <p:spPr/>
        <p:txBody>
          <a:bodyPr/>
          <a:lstStyle/>
          <a:p>
            <a:r>
              <a:rPr lang="en-GB" dirty="0"/>
              <a:t>Student Finance England (SFE)</a:t>
            </a:r>
          </a:p>
        </p:txBody>
      </p:sp>
      <p:sp>
        <p:nvSpPr>
          <p:cNvPr id="3" name="Content Placeholder 2">
            <a:extLst>
              <a:ext uri="{FF2B5EF4-FFF2-40B4-BE49-F238E27FC236}">
                <a16:creationId xmlns:a16="http://schemas.microsoft.com/office/drawing/2014/main" id="{104E7395-CB71-4130-A2F0-311BA25BF879}"/>
              </a:ext>
            </a:extLst>
          </p:cNvPr>
          <p:cNvSpPr>
            <a:spLocks noGrp="1"/>
          </p:cNvSpPr>
          <p:nvPr>
            <p:ph idx="1"/>
          </p:nvPr>
        </p:nvSpPr>
        <p:spPr/>
        <p:txBody>
          <a:bodyPr vert="horz" lIns="91440" tIns="45720" rIns="91440" bIns="45720" rtlCol="0" anchor="t">
            <a:normAutofit/>
          </a:bodyPr>
          <a:lstStyle/>
          <a:p>
            <a:r>
              <a:rPr lang="en-GB" dirty="0"/>
              <a:t>Full DSA Form from your Funding Body</a:t>
            </a:r>
          </a:p>
          <a:p>
            <a:pPr lvl="1"/>
            <a:r>
              <a:rPr lang="en-GB" dirty="0"/>
              <a:t>If you are a UK resident and have lived in England for past 3 years, likely to be SFE</a:t>
            </a:r>
          </a:p>
          <a:p>
            <a:pPr lvl="1"/>
            <a:r>
              <a:rPr lang="en-GB" dirty="0"/>
              <a:t>Full form for your academic year</a:t>
            </a:r>
          </a:p>
          <a:p>
            <a:pPr lvl="2"/>
            <a:r>
              <a:rPr lang="en-GB" dirty="0"/>
              <a:t>i.e. If you started the programme in </a:t>
            </a:r>
            <a:r>
              <a:rPr lang="en-GB" b="1"/>
              <a:t>July 2025 complete the 24/25 form</a:t>
            </a:r>
            <a:endParaRPr lang="en-GB" b="1">
              <a:ea typeface="Calibri"/>
              <a:cs typeface="Calibri"/>
            </a:endParaRPr>
          </a:p>
          <a:p>
            <a:pPr lvl="2"/>
            <a:r>
              <a:rPr lang="en-GB" dirty="0"/>
              <a:t>i.e. If you started or are due to start programme in </a:t>
            </a:r>
            <a:r>
              <a:rPr lang="en-GB" b="1"/>
              <a:t>July 2026then complete the 25/26 form.</a:t>
            </a:r>
            <a:endParaRPr lang="en-GB" b="1">
              <a:ea typeface="Calibri"/>
              <a:cs typeface="Calibri"/>
            </a:endParaRPr>
          </a:p>
        </p:txBody>
      </p:sp>
      <p:sp>
        <p:nvSpPr>
          <p:cNvPr id="4" name="Slide Number Placeholder 3">
            <a:extLst>
              <a:ext uri="{FF2B5EF4-FFF2-40B4-BE49-F238E27FC236}">
                <a16:creationId xmlns:a16="http://schemas.microsoft.com/office/drawing/2014/main" id="{41B717D7-B41A-4E62-BC26-F27CCF499368}"/>
              </a:ext>
            </a:extLst>
          </p:cNvPr>
          <p:cNvSpPr>
            <a:spLocks noGrp="1"/>
          </p:cNvSpPr>
          <p:nvPr>
            <p:ph type="sldNum" sz="quarter" idx="4"/>
          </p:nvPr>
        </p:nvSpPr>
        <p:spPr/>
        <p:txBody>
          <a:bodyPr/>
          <a:lstStyle/>
          <a:p>
            <a:fld id="{6998E55D-8E2A-4AFE-A61C-B5DBBB7761E7}" type="slidenum">
              <a:rPr lang="en-GB" smtClean="0"/>
              <a:pPr/>
              <a:t>31</a:t>
            </a:fld>
            <a:endParaRPr lang="en-GB" dirty="0"/>
          </a:p>
        </p:txBody>
      </p:sp>
    </p:spTree>
    <p:extLst>
      <p:ext uri="{BB962C8B-B14F-4D97-AF65-F5344CB8AC3E}">
        <p14:creationId xmlns:p14="http://schemas.microsoft.com/office/powerpoint/2010/main" val="4117406473"/>
      </p:ext>
    </p:extLst>
  </p:cSld>
  <p:clrMapOvr>
    <a:masterClrMapping/>
  </p:clrMapOvr>
  <mc:AlternateContent xmlns:mc="http://schemas.openxmlformats.org/markup-compatibility/2006" xmlns:p14="http://schemas.microsoft.com/office/powerpoint/2010/main">
    <mc:Choice Requires="p14">
      <p:transition spd="slow" p14:dur="2000" advTm="2553"/>
    </mc:Choice>
    <mc:Fallback xmlns="">
      <p:transition spd="slow" advTm="2553"/>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FB715-15E0-4E04-BD89-D470E7CE72E2}"/>
              </a:ext>
            </a:extLst>
          </p:cNvPr>
          <p:cNvSpPr>
            <a:spLocks noGrp="1"/>
          </p:cNvSpPr>
          <p:nvPr>
            <p:ph type="ctrTitle"/>
          </p:nvPr>
        </p:nvSpPr>
        <p:spPr/>
        <p:txBody>
          <a:bodyPr/>
          <a:lstStyle/>
          <a:p>
            <a:r>
              <a:rPr lang="en-GB" dirty="0"/>
              <a:t>SFE DSA Form: Section 1</a:t>
            </a:r>
          </a:p>
        </p:txBody>
      </p:sp>
      <p:sp>
        <p:nvSpPr>
          <p:cNvPr id="3" name="Subtitle 2">
            <a:extLst>
              <a:ext uri="{FF2B5EF4-FFF2-40B4-BE49-F238E27FC236}">
                <a16:creationId xmlns:a16="http://schemas.microsoft.com/office/drawing/2014/main" id="{71E43819-3A73-48B8-A167-FEC69D0FDD0A}"/>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122B108B-B3BB-4D1B-804A-3222A838EF5F}"/>
              </a:ext>
            </a:extLst>
          </p:cNvPr>
          <p:cNvSpPr>
            <a:spLocks noGrp="1"/>
          </p:cNvSpPr>
          <p:nvPr>
            <p:ph type="sldNum" sz="quarter" idx="12"/>
          </p:nvPr>
        </p:nvSpPr>
        <p:spPr/>
        <p:txBody>
          <a:bodyPr/>
          <a:lstStyle/>
          <a:p>
            <a:fld id="{6998E55D-8E2A-4AFE-A61C-B5DBBB7761E7}" type="slidenum">
              <a:rPr lang="en-GB" smtClean="0"/>
              <a:pPr/>
              <a:t>32</a:t>
            </a:fld>
            <a:endParaRPr lang="en-GB" dirty="0"/>
          </a:p>
        </p:txBody>
      </p:sp>
    </p:spTree>
    <p:extLst>
      <p:ext uri="{BB962C8B-B14F-4D97-AF65-F5344CB8AC3E}">
        <p14:creationId xmlns:p14="http://schemas.microsoft.com/office/powerpoint/2010/main" val="7082613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15054-D40F-4977-9BE4-660C17EE71B4}"/>
              </a:ext>
            </a:extLst>
          </p:cNvPr>
          <p:cNvSpPr>
            <a:spLocks noGrp="1"/>
          </p:cNvSpPr>
          <p:nvPr>
            <p:ph type="title"/>
          </p:nvPr>
        </p:nvSpPr>
        <p:spPr/>
        <p:txBody>
          <a:bodyPr/>
          <a:lstStyle/>
          <a:p>
            <a:r>
              <a:rPr lang="en-GB" dirty="0"/>
              <a:t>Personal Details Section</a:t>
            </a:r>
          </a:p>
        </p:txBody>
      </p:sp>
      <p:sp>
        <p:nvSpPr>
          <p:cNvPr id="3" name="Content Placeholder 2">
            <a:extLst>
              <a:ext uri="{FF2B5EF4-FFF2-40B4-BE49-F238E27FC236}">
                <a16:creationId xmlns:a16="http://schemas.microsoft.com/office/drawing/2014/main" id="{186022D5-CD64-4B73-A23E-FC53E98B9A09}"/>
              </a:ext>
            </a:extLst>
          </p:cNvPr>
          <p:cNvSpPr>
            <a:spLocks noGrp="1"/>
          </p:cNvSpPr>
          <p:nvPr>
            <p:ph idx="1"/>
          </p:nvPr>
        </p:nvSpPr>
        <p:spPr/>
        <p:txBody>
          <a:bodyPr/>
          <a:lstStyle/>
          <a:p>
            <a:r>
              <a:rPr lang="en-GB" dirty="0"/>
              <a:t>Page 2</a:t>
            </a:r>
          </a:p>
          <a:p>
            <a:pPr lvl="1"/>
            <a:r>
              <a:rPr lang="en-GB" i="1" dirty="0"/>
              <a:t>‘Postgraduate course – Complete this form’</a:t>
            </a:r>
          </a:p>
          <a:p>
            <a:r>
              <a:rPr lang="en-GB" dirty="0"/>
              <a:t>Personal Details Section</a:t>
            </a:r>
          </a:p>
          <a:p>
            <a:pPr lvl="1"/>
            <a:r>
              <a:rPr lang="en-GB" dirty="0"/>
              <a:t>Name, address etc.</a:t>
            </a:r>
          </a:p>
          <a:p>
            <a:pPr lvl="1"/>
            <a:r>
              <a:rPr lang="en-GB" dirty="0"/>
              <a:t>Place of birth and nationality </a:t>
            </a:r>
          </a:p>
          <a:p>
            <a:pPr lvl="1"/>
            <a:r>
              <a:rPr lang="en-GB" dirty="0"/>
              <a:t>Passport status and number</a:t>
            </a:r>
          </a:p>
          <a:p>
            <a:pPr lvl="1"/>
            <a:r>
              <a:rPr lang="en-GB" dirty="0"/>
              <a:t>Student loan information</a:t>
            </a:r>
          </a:p>
          <a:p>
            <a:pPr lvl="1"/>
            <a:r>
              <a:rPr lang="en-GB" dirty="0"/>
              <a:t>Armed forces</a:t>
            </a:r>
          </a:p>
          <a:p>
            <a:pPr lvl="1"/>
            <a:endParaRPr lang="en-GB" dirty="0"/>
          </a:p>
        </p:txBody>
      </p:sp>
      <p:sp>
        <p:nvSpPr>
          <p:cNvPr id="4" name="Slide Number Placeholder 3">
            <a:extLst>
              <a:ext uri="{FF2B5EF4-FFF2-40B4-BE49-F238E27FC236}">
                <a16:creationId xmlns:a16="http://schemas.microsoft.com/office/drawing/2014/main" id="{05DC13BA-5A06-437C-8888-0B3F0CD9BE6A}"/>
              </a:ext>
            </a:extLst>
          </p:cNvPr>
          <p:cNvSpPr>
            <a:spLocks noGrp="1"/>
          </p:cNvSpPr>
          <p:nvPr>
            <p:ph type="sldNum" sz="quarter" idx="4"/>
          </p:nvPr>
        </p:nvSpPr>
        <p:spPr/>
        <p:txBody>
          <a:bodyPr/>
          <a:lstStyle/>
          <a:p>
            <a:fld id="{6998E55D-8E2A-4AFE-A61C-B5DBBB7761E7}" type="slidenum">
              <a:rPr lang="en-GB" smtClean="0"/>
              <a:pPr/>
              <a:t>33</a:t>
            </a:fld>
            <a:endParaRPr lang="en-GB" dirty="0"/>
          </a:p>
        </p:txBody>
      </p:sp>
    </p:spTree>
    <p:extLst>
      <p:ext uri="{BB962C8B-B14F-4D97-AF65-F5344CB8AC3E}">
        <p14:creationId xmlns:p14="http://schemas.microsoft.com/office/powerpoint/2010/main" val="36099695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FB715-15E0-4E04-BD89-D470E7CE72E2}"/>
              </a:ext>
            </a:extLst>
          </p:cNvPr>
          <p:cNvSpPr>
            <a:spLocks noGrp="1"/>
          </p:cNvSpPr>
          <p:nvPr>
            <p:ph type="ctrTitle"/>
          </p:nvPr>
        </p:nvSpPr>
        <p:spPr/>
        <p:txBody>
          <a:bodyPr/>
          <a:lstStyle/>
          <a:p>
            <a:r>
              <a:rPr lang="en-GB" dirty="0"/>
              <a:t>SFE DSA Form: Section 2</a:t>
            </a:r>
          </a:p>
        </p:txBody>
      </p:sp>
      <p:sp>
        <p:nvSpPr>
          <p:cNvPr id="3" name="Subtitle 2">
            <a:extLst>
              <a:ext uri="{FF2B5EF4-FFF2-40B4-BE49-F238E27FC236}">
                <a16:creationId xmlns:a16="http://schemas.microsoft.com/office/drawing/2014/main" id="{71E43819-3A73-48B8-A167-FEC69D0FDD0A}"/>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122B108B-B3BB-4D1B-804A-3222A838EF5F}"/>
              </a:ext>
            </a:extLst>
          </p:cNvPr>
          <p:cNvSpPr>
            <a:spLocks noGrp="1"/>
          </p:cNvSpPr>
          <p:nvPr>
            <p:ph type="sldNum" sz="quarter" idx="12"/>
          </p:nvPr>
        </p:nvSpPr>
        <p:spPr/>
        <p:txBody>
          <a:bodyPr/>
          <a:lstStyle/>
          <a:p>
            <a:fld id="{6998E55D-8E2A-4AFE-A61C-B5DBBB7761E7}" type="slidenum">
              <a:rPr lang="en-GB" smtClean="0"/>
              <a:pPr/>
              <a:t>34</a:t>
            </a:fld>
            <a:endParaRPr lang="en-GB" dirty="0"/>
          </a:p>
        </p:txBody>
      </p:sp>
    </p:spTree>
    <p:extLst>
      <p:ext uri="{BB962C8B-B14F-4D97-AF65-F5344CB8AC3E}">
        <p14:creationId xmlns:p14="http://schemas.microsoft.com/office/powerpoint/2010/main" val="34850862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15054-D40F-4977-9BE4-660C17EE71B4}"/>
              </a:ext>
            </a:extLst>
          </p:cNvPr>
          <p:cNvSpPr>
            <a:spLocks noGrp="1"/>
          </p:cNvSpPr>
          <p:nvPr>
            <p:ph type="title"/>
          </p:nvPr>
        </p:nvSpPr>
        <p:spPr/>
        <p:txBody>
          <a:bodyPr/>
          <a:lstStyle/>
          <a:p>
            <a:r>
              <a:rPr lang="en-GB" dirty="0"/>
              <a:t>Other Financial Support</a:t>
            </a:r>
          </a:p>
        </p:txBody>
      </p:sp>
      <p:sp>
        <p:nvSpPr>
          <p:cNvPr id="3" name="Content Placeholder 2">
            <a:extLst>
              <a:ext uri="{FF2B5EF4-FFF2-40B4-BE49-F238E27FC236}">
                <a16:creationId xmlns:a16="http://schemas.microsoft.com/office/drawing/2014/main" id="{186022D5-CD64-4B73-A23E-FC53E98B9A09}"/>
              </a:ext>
            </a:extLst>
          </p:cNvPr>
          <p:cNvSpPr>
            <a:spLocks noGrp="1"/>
          </p:cNvSpPr>
          <p:nvPr>
            <p:ph idx="1"/>
          </p:nvPr>
        </p:nvSpPr>
        <p:spPr/>
        <p:txBody>
          <a:bodyPr/>
          <a:lstStyle/>
          <a:p>
            <a:r>
              <a:rPr lang="en-GB" i="1" dirty="0"/>
              <a:t>Ignore a1, a2 and a3</a:t>
            </a:r>
          </a:p>
          <a:p>
            <a:r>
              <a:rPr lang="en-GB" dirty="0"/>
              <a:t>B1 - No</a:t>
            </a:r>
          </a:p>
          <a:p>
            <a:r>
              <a:rPr lang="en-GB" dirty="0"/>
              <a:t>B2 - No</a:t>
            </a:r>
          </a:p>
          <a:p>
            <a:r>
              <a:rPr lang="en-GB" dirty="0"/>
              <a:t>B3 - No</a:t>
            </a:r>
          </a:p>
          <a:p>
            <a:r>
              <a:rPr lang="en-GB" dirty="0"/>
              <a:t>C1 - No </a:t>
            </a:r>
          </a:p>
          <a:p>
            <a:r>
              <a:rPr lang="en-GB" i="1" dirty="0"/>
              <a:t>This is because you are not getting NHS, Department of Health or other Disability-related funding</a:t>
            </a:r>
          </a:p>
        </p:txBody>
      </p:sp>
      <p:sp>
        <p:nvSpPr>
          <p:cNvPr id="4" name="Slide Number Placeholder 3">
            <a:extLst>
              <a:ext uri="{FF2B5EF4-FFF2-40B4-BE49-F238E27FC236}">
                <a16:creationId xmlns:a16="http://schemas.microsoft.com/office/drawing/2014/main" id="{05DC13BA-5A06-437C-8888-0B3F0CD9BE6A}"/>
              </a:ext>
            </a:extLst>
          </p:cNvPr>
          <p:cNvSpPr>
            <a:spLocks noGrp="1"/>
          </p:cNvSpPr>
          <p:nvPr>
            <p:ph type="sldNum" sz="quarter" idx="4"/>
          </p:nvPr>
        </p:nvSpPr>
        <p:spPr/>
        <p:txBody>
          <a:bodyPr/>
          <a:lstStyle/>
          <a:p>
            <a:fld id="{6998E55D-8E2A-4AFE-A61C-B5DBBB7761E7}" type="slidenum">
              <a:rPr lang="en-GB" smtClean="0"/>
              <a:pPr/>
              <a:t>35</a:t>
            </a:fld>
            <a:endParaRPr lang="en-GB" dirty="0"/>
          </a:p>
        </p:txBody>
      </p:sp>
    </p:spTree>
    <p:extLst>
      <p:ext uri="{BB962C8B-B14F-4D97-AF65-F5344CB8AC3E}">
        <p14:creationId xmlns:p14="http://schemas.microsoft.com/office/powerpoint/2010/main" val="40931343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FB715-15E0-4E04-BD89-D470E7CE72E2}"/>
              </a:ext>
            </a:extLst>
          </p:cNvPr>
          <p:cNvSpPr>
            <a:spLocks noGrp="1"/>
          </p:cNvSpPr>
          <p:nvPr>
            <p:ph type="ctrTitle"/>
          </p:nvPr>
        </p:nvSpPr>
        <p:spPr/>
        <p:txBody>
          <a:bodyPr/>
          <a:lstStyle/>
          <a:p>
            <a:r>
              <a:rPr lang="en-GB" dirty="0"/>
              <a:t>SFE DSA Form: Section 3</a:t>
            </a:r>
          </a:p>
        </p:txBody>
      </p:sp>
      <p:sp>
        <p:nvSpPr>
          <p:cNvPr id="3" name="Subtitle 2">
            <a:extLst>
              <a:ext uri="{FF2B5EF4-FFF2-40B4-BE49-F238E27FC236}">
                <a16:creationId xmlns:a16="http://schemas.microsoft.com/office/drawing/2014/main" id="{71E43819-3A73-48B8-A167-FEC69D0FDD0A}"/>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122B108B-B3BB-4D1B-804A-3222A838EF5F}"/>
              </a:ext>
            </a:extLst>
          </p:cNvPr>
          <p:cNvSpPr>
            <a:spLocks noGrp="1"/>
          </p:cNvSpPr>
          <p:nvPr>
            <p:ph type="sldNum" sz="quarter" idx="12"/>
          </p:nvPr>
        </p:nvSpPr>
        <p:spPr/>
        <p:txBody>
          <a:bodyPr/>
          <a:lstStyle/>
          <a:p>
            <a:fld id="{6998E55D-8E2A-4AFE-A61C-B5DBBB7761E7}" type="slidenum">
              <a:rPr lang="en-GB" smtClean="0"/>
              <a:pPr/>
              <a:t>36</a:t>
            </a:fld>
            <a:endParaRPr lang="en-GB" dirty="0"/>
          </a:p>
        </p:txBody>
      </p:sp>
    </p:spTree>
    <p:extLst>
      <p:ext uri="{BB962C8B-B14F-4D97-AF65-F5344CB8AC3E}">
        <p14:creationId xmlns:p14="http://schemas.microsoft.com/office/powerpoint/2010/main" val="602423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15054-D40F-4977-9BE4-660C17EE71B4}"/>
              </a:ext>
            </a:extLst>
          </p:cNvPr>
          <p:cNvSpPr>
            <a:spLocks noGrp="1"/>
          </p:cNvSpPr>
          <p:nvPr>
            <p:ph type="title"/>
          </p:nvPr>
        </p:nvSpPr>
        <p:spPr/>
        <p:txBody>
          <a:bodyPr/>
          <a:lstStyle/>
          <a:p>
            <a:r>
              <a:rPr lang="en-GB" dirty="0"/>
              <a:t>Residence </a:t>
            </a:r>
          </a:p>
        </p:txBody>
      </p:sp>
      <p:sp>
        <p:nvSpPr>
          <p:cNvPr id="3" name="Content Placeholder 2">
            <a:extLst>
              <a:ext uri="{FF2B5EF4-FFF2-40B4-BE49-F238E27FC236}">
                <a16:creationId xmlns:a16="http://schemas.microsoft.com/office/drawing/2014/main" id="{186022D5-CD64-4B73-A23E-FC53E98B9A09}"/>
              </a:ext>
            </a:extLst>
          </p:cNvPr>
          <p:cNvSpPr>
            <a:spLocks noGrp="1"/>
          </p:cNvSpPr>
          <p:nvPr>
            <p:ph idx="1"/>
          </p:nvPr>
        </p:nvSpPr>
        <p:spPr/>
        <p:txBody>
          <a:bodyPr/>
          <a:lstStyle/>
          <a:p>
            <a:r>
              <a:rPr lang="en-GB" dirty="0"/>
              <a:t>You will need to complete this individually. </a:t>
            </a:r>
          </a:p>
          <a:p>
            <a:r>
              <a:rPr lang="en-GB" dirty="0"/>
              <a:t>If you are unsure what a question means then you can contact either </a:t>
            </a:r>
            <a:r>
              <a:rPr lang="en-GB" dirty="0">
                <a:hlinkClick r:id="rId2"/>
              </a:rPr>
              <a:t>disability@lancaster.ac.uk</a:t>
            </a:r>
            <a:r>
              <a:rPr lang="en-GB" dirty="0"/>
              <a:t> or your Funding Body using the details on your form.</a:t>
            </a:r>
          </a:p>
        </p:txBody>
      </p:sp>
      <p:sp>
        <p:nvSpPr>
          <p:cNvPr id="4" name="Slide Number Placeholder 3">
            <a:extLst>
              <a:ext uri="{FF2B5EF4-FFF2-40B4-BE49-F238E27FC236}">
                <a16:creationId xmlns:a16="http://schemas.microsoft.com/office/drawing/2014/main" id="{05DC13BA-5A06-437C-8888-0B3F0CD9BE6A}"/>
              </a:ext>
            </a:extLst>
          </p:cNvPr>
          <p:cNvSpPr>
            <a:spLocks noGrp="1"/>
          </p:cNvSpPr>
          <p:nvPr>
            <p:ph type="sldNum" sz="quarter" idx="4"/>
          </p:nvPr>
        </p:nvSpPr>
        <p:spPr/>
        <p:txBody>
          <a:bodyPr/>
          <a:lstStyle/>
          <a:p>
            <a:fld id="{6998E55D-8E2A-4AFE-A61C-B5DBBB7761E7}" type="slidenum">
              <a:rPr lang="en-GB" smtClean="0"/>
              <a:pPr/>
              <a:t>37</a:t>
            </a:fld>
            <a:endParaRPr lang="en-GB" dirty="0"/>
          </a:p>
        </p:txBody>
      </p:sp>
    </p:spTree>
    <p:extLst>
      <p:ext uri="{BB962C8B-B14F-4D97-AF65-F5344CB8AC3E}">
        <p14:creationId xmlns:p14="http://schemas.microsoft.com/office/powerpoint/2010/main" val="9177950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FB715-15E0-4E04-BD89-D470E7CE72E2}"/>
              </a:ext>
            </a:extLst>
          </p:cNvPr>
          <p:cNvSpPr>
            <a:spLocks noGrp="1"/>
          </p:cNvSpPr>
          <p:nvPr>
            <p:ph type="ctrTitle"/>
          </p:nvPr>
        </p:nvSpPr>
        <p:spPr/>
        <p:txBody>
          <a:bodyPr/>
          <a:lstStyle/>
          <a:p>
            <a:r>
              <a:rPr lang="en-GB" dirty="0"/>
              <a:t>SFE DSA Form: Section 4</a:t>
            </a:r>
          </a:p>
        </p:txBody>
      </p:sp>
      <p:sp>
        <p:nvSpPr>
          <p:cNvPr id="3" name="Subtitle 2">
            <a:extLst>
              <a:ext uri="{FF2B5EF4-FFF2-40B4-BE49-F238E27FC236}">
                <a16:creationId xmlns:a16="http://schemas.microsoft.com/office/drawing/2014/main" id="{71E43819-3A73-48B8-A167-FEC69D0FDD0A}"/>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122B108B-B3BB-4D1B-804A-3222A838EF5F}"/>
              </a:ext>
            </a:extLst>
          </p:cNvPr>
          <p:cNvSpPr>
            <a:spLocks noGrp="1"/>
          </p:cNvSpPr>
          <p:nvPr>
            <p:ph type="sldNum" sz="quarter" idx="12"/>
          </p:nvPr>
        </p:nvSpPr>
        <p:spPr/>
        <p:txBody>
          <a:bodyPr/>
          <a:lstStyle/>
          <a:p>
            <a:fld id="{6998E55D-8E2A-4AFE-A61C-B5DBBB7761E7}" type="slidenum">
              <a:rPr lang="en-GB" smtClean="0"/>
              <a:pPr/>
              <a:t>38</a:t>
            </a:fld>
            <a:endParaRPr lang="en-GB" dirty="0"/>
          </a:p>
        </p:txBody>
      </p:sp>
    </p:spTree>
    <p:extLst>
      <p:ext uri="{BB962C8B-B14F-4D97-AF65-F5344CB8AC3E}">
        <p14:creationId xmlns:p14="http://schemas.microsoft.com/office/powerpoint/2010/main" val="36597987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15054-D40F-4977-9BE4-660C17EE71B4}"/>
              </a:ext>
            </a:extLst>
          </p:cNvPr>
          <p:cNvSpPr>
            <a:spLocks noGrp="1"/>
          </p:cNvSpPr>
          <p:nvPr>
            <p:ph type="title"/>
          </p:nvPr>
        </p:nvSpPr>
        <p:spPr/>
        <p:txBody>
          <a:bodyPr/>
          <a:lstStyle/>
          <a:p>
            <a:r>
              <a:rPr lang="en-GB" dirty="0"/>
              <a:t>About your course and university or college</a:t>
            </a:r>
          </a:p>
        </p:txBody>
      </p:sp>
      <p:sp>
        <p:nvSpPr>
          <p:cNvPr id="3" name="Content Placeholder 2">
            <a:extLst>
              <a:ext uri="{FF2B5EF4-FFF2-40B4-BE49-F238E27FC236}">
                <a16:creationId xmlns:a16="http://schemas.microsoft.com/office/drawing/2014/main" id="{186022D5-CD64-4B73-A23E-FC53E98B9A09}"/>
              </a:ext>
            </a:extLst>
          </p:cNvPr>
          <p:cNvSpPr>
            <a:spLocks noGrp="1"/>
          </p:cNvSpPr>
          <p:nvPr>
            <p:ph idx="1"/>
          </p:nvPr>
        </p:nvSpPr>
        <p:spPr/>
        <p:txBody>
          <a:bodyPr vert="horz" lIns="91440" tIns="45720" rIns="91440" bIns="45720" rtlCol="0" anchor="t">
            <a:normAutofit/>
          </a:bodyPr>
          <a:lstStyle/>
          <a:p>
            <a:r>
              <a:rPr lang="en-GB" dirty="0"/>
              <a:t>A - University</a:t>
            </a:r>
          </a:p>
          <a:p>
            <a:pPr marL="457200" lvl="1" indent="0">
              <a:buNone/>
            </a:pPr>
            <a:r>
              <a:rPr lang="en-GB" dirty="0"/>
              <a:t>Lancaster University</a:t>
            </a:r>
          </a:p>
          <a:p>
            <a:pPr marL="457200" lvl="1" indent="0">
              <a:buNone/>
            </a:pPr>
            <a:r>
              <a:rPr lang="en-GB" dirty="0" err="1"/>
              <a:t>Bailrigg</a:t>
            </a:r>
            <a:endParaRPr lang="en-GB" err="1">
              <a:ea typeface="Calibri"/>
              <a:cs typeface="Calibri"/>
            </a:endParaRPr>
          </a:p>
          <a:p>
            <a:pPr marL="457200" lvl="1" indent="0">
              <a:buNone/>
            </a:pPr>
            <a:r>
              <a:rPr lang="en-GB" dirty="0"/>
              <a:t>Lancaster</a:t>
            </a:r>
          </a:p>
          <a:p>
            <a:pPr marL="457200" lvl="1" indent="0">
              <a:buNone/>
            </a:pPr>
            <a:r>
              <a:rPr lang="en-GB" dirty="0"/>
              <a:t>LA1 4YW</a:t>
            </a:r>
          </a:p>
          <a:p>
            <a:r>
              <a:rPr lang="en-GB" dirty="0"/>
              <a:t>B - Course Details</a:t>
            </a:r>
          </a:p>
          <a:p>
            <a:pPr lvl="1"/>
            <a:r>
              <a:rPr lang="en-GB" dirty="0"/>
              <a:t>Course Name</a:t>
            </a:r>
          </a:p>
          <a:p>
            <a:pPr lvl="2"/>
            <a:r>
              <a:rPr lang="en-GB">
                <a:ea typeface="+mn-lt"/>
                <a:cs typeface="+mn-lt"/>
              </a:rPr>
              <a:t>Pg Dip Social Work delivered by Frontline</a:t>
            </a:r>
          </a:p>
        </p:txBody>
      </p:sp>
      <p:sp>
        <p:nvSpPr>
          <p:cNvPr id="4" name="Slide Number Placeholder 3">
            <a:extLst>
              <a:ext uri="{FF2B5EF4-FFF2-40B4-BE49-F238E27FC236}">
                <a16:creationId xmlns:a16="http://schemas.microsoft.com/office/drawing/2014/main" id="{05DC13BA-5A06-437C-8888-0B3F0CD9BE6A}"/>
              </a:ext>
            </a:extLst>
          </p:cNvPr>
          <p:cNvSpPr>
            <a:spLocks noGrp="1"/>
          </p:cNvSpPr>
          <p:nvPr>
            <p:ph type="sldNum" sz="quarter" idx="4"/>
          </p:nvPr>
        </p:nvSpPr>
        <p:spPr/>
        <p:txBody>
          <a:bodyPr/>
          <a:lstStyle/>
          <a:p>
            <a:fld id="{6998E55D-8E2A-4AFE-A61C-B5DBBB7761E7}" type="slidenum">
              <a:rPr lang="en-GB" smtClean="0"/>
              <a:pPr/>
              <a:t>39</a:t>
            </a:fld>
            <a:endParaRPr lang="en-GB" dirty="0"/>
          </a:p>
        </p:txBody>
      </p:sp>
    </p:spTree>
    <p:extLst>
      <p:ext uri="{BB962C8B-B14F-4D97-AF65-F5344CB8AC3E}">
        <p14:creationId xmlns:p14="http://schemas.microsoft.com/office/powerpoint/2010/main" val="2988185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CE432-D37D-4D90-AADD-A046E4921C8F}"/>
              </a:ext>
            </a:extLst>
          </p:cNvPr>
          <p:cNvSpPr>
            <a:spLocks noGrp="1"/>
          </p:cNvSpPr>
          <p:nvPr>
            <p:ph type="title"/>
          </p:nvPr>
        </p:nvSpPr>
        <p:spPr/>
        <p:txBody>
          <a:bodyPr/>
          <a:lstStyle/>
          <a:p>
            <a:r>
              <a:rPr lang="en-GB" dirty="0"/>
              <a:t>LU Disability and Inclusion Service </a:t>
            </a:r>
          </a:p>
        </p:txBody>
      </p:sp>
      <p:sp>
        <p:nvSpPr>
          <p:cNvPr id="3" name="Content Placeholder 2">
            <a:extLst>
              <a:ext uri="{FF2B5EF4-FFF2-40B4-BE49-F238E27FC236}">
                <a16:creationId xmlns:a16="http://schemas.microsoft.com/office/drawing/2014/main" id="{91A56892-EBC9-45A5-BF02-FAE7A0ED9FC4}"/>
              </a:ext>
            </a:extLst>
          </p:cNvPr>
          <p:cNvSpPr>
            <a:spLocks noGrp="1"/>
          </p:cNvSpPr>
          <p:nvPr>
            <p:ph idx="1"/>
          </p:nvPr>
        </p:nvSpPr>
        <p:spPr/>
        <p:txBody>
          <a:bodyPr vert="horz" lIns="91440" tIns="45720" rIns="91440" bIns="45720" rtlCol="0" anchor="t">
            <a:normAutofit lnSpcReduction="10000"/>
          </a:bodyPr>
          <a:lstStyle/>
          <a:p>
            <a:r>
              <a:rPr lang="en-GB" dirty="0">
                <a:hlinkClick r:id="rId2"/>
              </a:rPr>
              <a:t>disability@lancaster.ac.uk</a:t>
            </a:r>
            <a:endParaRPr lang="en-GB" dirty="0"/>
          </a:p>
          <a:p>
            <a:pPr marL="0" indent="0">
              <a:buNone/>
            </a:pPr>
            <a:endParaRPr lang="en-GB" dirty="0">
              <a:ea typeface="Calibri"/>
              <a:cs typeface="Calibri"/>
            </a:endParaRPr>
          </a:p>
          <a:p>
            <a:endParaRPr lang="en-GB" dirty="0"/>
          </a:p>
          <a:p>
            <a:r>
              <a:rPr lang="en-GB"/>
              <a:t>LU Disability and Inclusive Practice Service</a:t>
            </a:r>
            <a:endParaRPr lang="en-GB">
              <a:ea typeface="Calibri"/>
              <a:cs typeface="Calibri"/>
            </a:endParaRPr>
          </a:p>
          <a:p>
            <a:pPr lvl="1"/>
            <a:r>
              <a:rPr lang="en-GB" dirty="0"/>
              <a:t>Inclusive Learning and Support Plans (ILSPs)</a:t>
            </a:r>
          </a:p>
          <a:p>
            <a:pPr lvl="1"/>
            <a:r>
              <a:rPr lang="en-GB" dirty="0"/>
              <a:t>Reasonable adjustments</a:t>
            </a:r>
          </a:p>
          <a:p>
            <a:pPr lvl="1"/>
            <a:r>
              <a:rPr lang="en-GB" dirty="0"/>
              <a:t>Medical evidence</a:t>
            </a:r>
          </a:p>
          <a:p>
            <a:pPr lvl="1"/>
            <a:r>
              <a:rPr lang="en-GB"/>
              <a:t>DSA</a:t>
            </a:r>
            <a:endParaRPr lang="en-GB">
              <a:ea typeface="Calibri"/>
              <a:cs typeface="Calibri"/>
            </a:endParaRPr>
          </a:p>
          <a:p>
            <a:pPr lvl="1"/>
            <a:r>
              <a:rPr lang="en-GB" dirty="0"/>
              <a:t>Assistive software</a:t>
            </a:r>
          </a:p>
          <a:p>
            <a:endParaRPr lang="en-GB" dirty="0"/>
          </a:p>
        </p:txBody>
      </p:sp>
      <p:sp>
        <p:nvSpPr>
          <p:cNvPr id="4" name="Slide Number Placeholder 3">
            <a:extLst>
              <a:ext uri="{FF2B5EF4-FFF2-40B4-BE49-F238E27FC236}">
                <a16:creationId xmlns:a16="http://schemas.microsoft.com/office/drawing/2014/main" id="{DF54F23B-F3D2-48FB-ACFD-0E96F2902D9E}"/>
              </a:ext>
            </a:extLst>
          </p:cNvPr>
          <p:cNvSpPr>
            <a:spLocks noGrp="1"/>
          </p:cNvSpPr>
          <p:nvPr>
            <p:ph type="sldNum" sz="quarter" idx="4"/>
          </p:nvPr>
        </p:nvSpPr>
        <p:spPr/>
        <p:txBody>
          <a:bodyPr/>
          <a:lstStyle/>
          <a:p>
            <a:fld id="{6998E55D-8E2A-4AFE-A61C-B5DBBB7761E7}" type="slidenum">
              <a:rPr lang="en-GB" smtClean="0"/>
              <a:pPr/>
              <a:t>4</a:t>
            </a:fld>
            <a:endParaRPr lang="en-GB" dirty="0"/>
          </a:p>
        </p:txBody>
      </p:sp>
    </p:spTree>
    <p:extLst>
      <p:ext uri="{BB962C8B-B14F-4D97-AF65-F5344CB8AC3E}">
        <p14:creationId xmlns:p14="http://schemas.microsoft.com/office/powerpoint/2010/main" val="3901970239"/>
      </p:ext>
    </p:extLst>
  </p:cSld>
  <p:clrMapOvr>
    <a:masterClrMapping/>
  </p:clrMapOvr>
  <mc:AlternateContent xmlns:mc="http://schemas.openxmlformats.org/markup-compatibility/2006" xmlns:p14="http://schemas.microsoft.com/office/powerpoint/2010/main">
    <mc:Choice Requires="p14">
      <p:transition spd="slow" p14:dur="2000" advTm="31081"/>
    </mc:Choice>
    <mc:Fallback xmlns="">
      <p:transition spd="slow" advTm="31081"/>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15054-D40F-4977-9BE4-660C17EE71B4}"/>
              </a:ext>
            </a:extLst>
          </p:cNvPr>
          <p:cNvSpPr>
            <a:spLocks noGrp="1"/>
          </p:cNvSpPr>
          <p:nvPr>
            <p:ph type="title"/>
          </p:nvPr>
        </p:nvSpPr>
        <p:spPr/>
        <p:txBody>
          <a:bodyPr/>
          <a:lstStyle/>
          <a:p>
            <a:r>
              <a:rPr lang="en-GB" dirty="0"/>
              <a:t>About your course and university or college</a:t>
            </a:r>
          </a:p>
        </p:txBody>
      </p:sp>
      <p:sp>
        <p:nvSpPr>
          <p:cNvPr id="3" name="Content Placeholder 2">
            <a:extLst>
              <a:ext uri="{FF2B5EF4-FFF2-40B4-BE49-F238E27FC236}">
                <a16:creationId xmlns:a16="http://schemas.microsoft.com/office/drawing/2014/main" id="{186022D5-CD64-4B73-A23E-FC53E98B9A09}"/>
              </a:ext>
            </a:extLst>
          </p:cNvPr>
          <p:cNvSpPr>
            <a:spLocks noGrp="1"/>
          </p:cNvSpPr>
          <p:nvPr>
            <p:ph idx="1"/>
          </p:nvPr>
        </p:nvSpPr>
        <p:spPr/>
        <p:txBody>
          <a:bodyPr vert="horz" lIns="91440" tIns="45720" rIns="91440" bIns="45720" rtlCol="0" anchor="t">
            <a:normAutofit fontScale="92500" lnSpcReduction="10000"/>
          </a:bodyPr>
          <a:lstStyle/>
          <a:p>
            <a:r>
              <a:rPr lang="en-GB" dirty="0"/>
              <a:t>B - Course Details</a:t>
            </a:r>
          </a:p>
          <a:p>
            <a:pPr lvl="1"/>
            <a:r>
              <a:rPr lang="en-GB" dirty="0"/>
              <a:t>Qualification </a:t>
            </a:r>
          </a:p>
          <a:p>
            <a:pPr lvl="2"/>
            <a:r>
              <a:rPr lang="en-GB">
                <a:ea typeface="+mn-lt"/>
                <a:cs typeface="+mn-lt"/>
              </a:rPr>
              <a:t>PG Dip</a:t>
            </a:r>
          </a:p>
          <a:p>
            <a:pPr lvl="1"/>
            <a:r>
              <a:rPr lang="en-GB" dirty="0"/>
              <a:t>Course start date</a:t>
            </a:r>
          </a:p>
          <a:p>
            <a:pPr lvl="2"/>
            <a:r>
              <a:rPr lang="en-GB"/>
              <a:t>07/2026</a:t>
            </a:r>
            <a:endParaRPr lang="en-GB">
              <a:ea typeface="Calibri"/>
              <a:cs typeface="Calibri"/>
            </a:endParaRPr>
          </a:p>
          <a:p>
            <a:pPr lvl="1"/>
            <a:r>
              <a:rPr lang="en-GB" dirty="0"/>
              <a:t>Course end date</a:t>
            </a:r>
          </a:p>
          <a:p>
            <a:pPr lvl="2"/>
            <a:r>
              <a:rPr lang="en-GB"/>
              <a:t>08/2027</a:t>
            </a:r>
            <a:endParaRPr lang="en-GB">
              <a:ea typeface="Calibri"/>
              <a:cs typeface="Calibri"/>
            </a:endParaRPr>
          </a:p>
          <a:p>
            <a:pPr lvl="1"/>
            <a:r>
              <a:rPr lang="en-GB" dirty="0"/>
              <a:t>Course length</a:t>
            </a:r>
          </a:p>
          <a:p>
            <a:pPr lvl="2"/>
            <a:r>
              <a:rPr lang="en-GB"/>
              <a:t>1 year</a:t>
            </a:r>
            <a:endParaRPr lang="en-GB">
              <a:ea typeface="Calibri"/>
              <a:cs typeface="Calibri"/>
            </a:endParaRPr>
          </a:p>
          <a:p>
            <a:pPr lvl="1"/>
            <a:r>
              <a:rPr lang="en-GB" dirty="0"/>
              <a:t>Year of course</a:t>
            </a:r>
          </a:p>
          <a:p>
            <a:pPr lvl="2"/>
            <a:r>
              <a:rPr lang="en-GB" dirty="0"/>
              <a:t>Year 1</a:t>
            </a:r>
          </a:p>
        </p:txBody>
      </p:sp>
      <p:sp>
        <p:nvSpPr>
          <p:cNvPr id="4" name="Slide Number Placeholder 3">
            <a:extLst>
              <a:ext uri="{FF2B5EF4-FFF2-40B4-BE49-F238E27FC236}">
                <a16:creationId xmlns:a16="http://schemas.microsoft.com/office/drawing/2014/main" id="{05DC13BA-5A06-437C-8888-0B3F0CD9BE6A}"/>
              </a:ext>
            </a:extLst>
          </p:cNvPr>
          <p:cNvSpPr>
            <a:spLocks noGrp="1"/>
          </p:cNvSpPr>
          <p:nvPr>
            <p:ph type="sldNum" sz="quarter" idx="4"/>
          </p:nvPr>
        </p:nvSpPr>
        <p:spPr/>
        <p:txBody>
          <a:bodyPr/>
          <a:lstStyle/>
          <a:p>
            <a:fld id="{6998E55D-8E2A-4AFE-A61C-B5DBBB7761E7}" type="slidenum">
              <a:rPr lang="en-GB" smtClean="0"/>
              <a:pPr/>
              <a:t>40</a:t>
            </a:fld>
            <a:endParaRPr lang="en-GB" dirty="0"/>
          </a:p>
        </p:txBody>
      </p:sp>
    </p:spTree>
    <p:extLst>
      <p:ext uri="{BB962C8B-B14F-4D97-AF65-F5344CB8AC3E}">
        <p14:creationId xmlns:p14="http://schemas.microsoft.com/office/powerpoint/2010/main" val="2051899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15054-D40F-4977-9BE4-660C17EE71B4}"/>
              </a:ext>
            </a:extLst>
          </p:cNvPr>
          <p:cNvSpPr>
            <a:spLocks noGrp="1"/>
          </p:cNvSpPr>
          <p:nvPr>
            <p:ph type="title"/>
          </p:nvPr>
        </p:nvSpPr>
        <p:spPr/>
        <p:txBody>
          <a:bodyPr/>
          <a:lstStyle/>
          <a:p>
            <a:r>
              <a:rPr lang="en-GB" dirty="0"/>
              <a:t>About your course and university or college</a:t>
            </a:r>
          </a:p>
        </p:txBody>
      </p:sp>
      <p:sp>
        <p:nvSpPr>
          <p:cNvPr id="3" name="Content Placeholder 2">
            <a:extLst>
              <a:ext uri="{FF2B5EF4-FFF2-40B4-BE49-F238E27FC236}">
                <a16:creationId xmlns:a16="http://schemas.microsoft.com/office/drawing/2014/main" id="{186022D5-CD64-4B73-A23E-FC53E98B9A09}"/>
              </a:ext>
            </a:extLst>
          </p:cNvPr>
          <p:cNvSpPr>
            <a:spLocks noGrp="1"/>
          </p:cNvSpPr>
          <p:nvPr>
            <p:ph idx="1"/>
          </p:nvPr>
        </p:nvSpPr>
        <p:spPr/>
        <p:txBody>
          <a:bodyPr vert="horz" lIns="91440" tIns="45720" rIns="91440" bIns="45720" rtlCol="0" anchor="t">
            <a:normAutofit/>
          </a:bodyPr>
          <a:lstStyle/>
          <a:p>
            <a:r>
              <a:rPr lang="en-GB" dirty="0"/>
              <a:t>C – Term Details</a:t>
            </a:r>
          </a:p>
          <a:p>
            <a:pPr lvl="1"/>
            <a:r>
              <a:rPr lang="en-GB"/>
              <a:t>Term 1 – Work Placement</a:t>
            </a:r>
            <a:endParaRPr lang="en-GB">
              <a:ea typeface="Calibri"/>
              <a:cs typeface="Calibri"/>
            </a:endParaRPr>
          </a:p>
          <a:p>
            <a:pPr lvl="1"/>
            <a:r>
              <a:rPr lang="en-GB"/>
              <a:t>Term 2 – Work Placement</a:t>
            </a:r>
            <a:endParaRPr lang="en-GB">
              <a:ea typeface="Calibri" panose="020F0502020204030204"/>
              <a:cs typeface="Calibri" panose="020F0502020204030204"/>
            </a:endParaRPr>
          </a:p>
          <a:p>
            <a:pPr lvl="1"/>
            <a:r>
              <a:rPr lang="en-GB"/>
              <a:t>Term 3 – Work Placement</a:t>
            </a:r>
            <a:endParaRPr lang="en-GB">
              <a:ea typeface="Calibri" panose="020F0502020204030204"/>
              <a:cs typeface="Calibri" panose="020F0502020204030204"/>
            </a:endParaRPr>
          </a:p>
          <a:p>
            <a:r>
              <a:rPr lang="en-GB" dirty="0"/>
              <a:t>D – Placement</a:t>
            </a:r>
          </a:p>
          <a:p>
            <a:pPr lvl="1"/>
            <a:r>
              <a:rPr lang="en-GB" dirty="0"/>
              <a:t>No</a:t>
            </a:r>
          </a:p>
        </p:txBody>
      </p:sp>
      <p:sp>
        <p:nvSpPr>
          <p:cNvPr id="4" name="Slide Number Placeholder 3">
            <a:extLst>
              <a:ext uri="{FF2B5EF4-FFF2-40B4-BE49-F238E27FC236}">
                <a16:creationId xmlns:a16="http://schemas.microsoft.com/office/drawing/2014/main" id="{05DC13BA-5A06-437C-8888-0B3F0CD9BE6A}"/>
              </a:ext>
            </a:extLst>
          </p:cNvPr>
          <p:cNvSpPr>
            <a:spLocks noGrp="1"/>
          </p:cNvSpPr>
          <p:nvPr>
            <p:ph type="sldNum" sz="quarter" idx="4"/>
          </p:nvPr>
        </p:nvSpPr>
        <p:spPr/>
        <p:txBody>
          <a:bodyPr/>
          <a:lstStyle/>
          <a:p>
            <a:fld id="{6998E55D-8E2A-4AFE-A61C-B5DBBB7761E7}" type="slidenum">
              <a:rPr lang="en-GB" smtClean="0"/>
              <a:pPr/>
              <a:t>41</a:t>
            </a:fld>
            <a:endParaRPr lang="en-GB" dirty="0"/>
          </a:p>
        </p:txBody>
      </p:sp>
    </p:spTree>
    <p:extLst>
      <p:ext uri="{BB962C8B-B14F-4D97-AF65-F5344CB8AC3E}">
        <p14:creationId xmlns:p14="http://schemas.microsoft.com/office/powerpoint/2010/main" val="17446806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15054-D40F-4977-9BE4-660C17EE71B4}"/>
              </a:ext>
            </a:extLst>
          </p:cNvPr>
          <p:cNvSpPr>
            <a:spLocks noGrp="1"/>
          </p:cNvSpPr>
          <p:nvPr>
            <p:ph type="title"/>
          </p:nvPr>
        </p:nvSpPr>
        <p:spPr/>
        <p:txBody>
          <a:bodyPr/>
          <a:lstStyle/>
          <a:p>
            <a:r>
              <a:rPr lang="en-GB" dirty="0"/>
              <a:t>About your course and university or college</a:t>
            </a:r>
          </a:p>
        </p:txBody>
      </p:sp>
      <p:sp>
        <p:nvSpPr>
          <p:cNvPr id="3" name="Content Placeholder 2">
            <a:extLst>
              <a:ext uri="{FF2B5EF4-FFF2-40B4-BE49-F238E27FC236}">
                <a16:creationId xmlns:a16="http://schemas.microsoft.com/office/drawing/2014/main" id="{186022D5-CD64-4B73-A23E-FC53E98B9A09}"/>
              </a:ext>
            </a:extLst>
          </p:cNvPr>
          <p:cNvSpPr>
            <a:spLocks noGrp="1"/>
          </p:cNvSpPr>
          <p:nvPr>
            <p:ph idx="1"/>
          </p:nvPr>
        </p:nvSpPr>
        <p:spPr/>
        <p:txBody>
          <a:bodyPr vert="horz" lIns="91440" tIns="45720" rIns="91440" bIns="45720" rtlCol="0" anchor="t">
            <a:normAutofit lnSpcReduction="10000"/>
          </a:bodyPr>
          <a:lstStyle/>
          <a:p>
            <a:r>
              <a:rPr lang="en-GB" dirty="0"/>
              <a:t>E – Where will your placement be?</a:t>
            </a:r>
          </a:p>
          <a:p>
            <a:pPr lvl="1"/>
            <a:r>
              <a:rPr lang="en-GB" dirty="0"/>
              <a:t>UK</a:t>
            </a:r>
          </a:p>
          <a:p>
            <a:pPr lvl="1"/>
            <a:r>
              <a:rPr lang="en-GB" dirty="0"/>
              <a:t>Add address if you know it</a:t>
            </a:r>
          </a:p>
          <a:p>
            <a:r>
              <a:rPr lang="en-GB" dirty="0"/>
              <a:t>E - Paid or unpaid?</a:t>
            </a:r>
          </a:p>
          <a:p>
            <a:pPr lvl="1"/>
            <a:r>
              <a:rPr lang="en-GB" dirty="0"/>
              <a:t>Unpaid</a:t>
            </a:r>
          </a:p>
          <a:p>
            <a:pPr lvl="1"/>
            <a:r>
              <a:rPr lang="en-GB" dirty="0"/>
              <a:t>If unpaid – which type?</a:t>
            </a:r>
          </a:p>
          <a:p>
            <a:pPr lvl="2"/>
            <a:r>
              <a:rPr lang="en-GB">
                <a:ea typeface="+mn-lt"/>
                <a:cs typeface="+mn-lt"/>
              </a:rPr>
              <a:t>a Local Authority carrying out its duties relating to health, welfare or caring for children and young people, a voluntary organisation providing facilities or carrying out similar activities or a Local Authority acting in the exercise of public health functions in the UK;</a:t>
            </a:r>
            <a:endParaRPr lang="en-GB"/>
          </a:p>
        </p:txBody>
      </p:sp>
      <p:sp>
        <p:nvSpPr>
          <p:cNvPr id="4" name="Slide Number Placeholder 3">
            <a:extLst>
              <a:ext uri="{FF2B5EF4-FFF2-40B4-BE49-F238E27FC236}">
                <a16:creationId xmlns:a16="http://schemas.microsoft.com/office/drawing/2014/main" id="{05DC13BA-5A06-437C-8888-0B3F0CD9BE6A}"/>
              </a:ext>
            </a:extLst>
          </p:cNvPr>
          <p:cNvSpPr>
            <a:spLocks noGrp="1"/>
          </p:cNvSpPr>
          <p:nvPr>
            <p:ph type="sldNum" sz="quarter" idx="4"/>
          </p:nvPr>
        </p:nvSpPr>
        <p:spPr/>
        <p:txBody>
          <a:bodyPr/>
          <a:lstStyle/>
          <a:p>
            <a:fld id="{6998E55D-8E2A-4AFE-A61C-B5DBBB7761E7}" type="slidenum">
              <a:rPr lang="en-GB" smtClean="0"/>
              <a:pPr/>
              <a:t>42</a:t>
            </a:fld>
            <a:endParaRPr lang="en-GB" dirty="0"/>
          </a:p>
        </p:txBody>
      </p:sp>
    </p:spTree>
    <p:extLst>
      <p:ext uri="{BB962C8B-B14F-4D97-AF65-F5344CB8AC3E}">
        <p14:creationId xmlns:p14="http://schemas.microsoft.com/office/powerpoint/2010/main" val="22327209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940FA-43B2-433D-A323-257BCFFB9BBD}"/>
              </a:ext>
            </a:extLst>
          </p:cNvPr>
          <p:cNvSpPr>
            <a:spLocks noGrp="1"/>
          </p:cNvSpPr>
          <p:nvPr>
            <p:ph type="ctrTitle"/>
          </p:nvPr>
        </p:nvSpPr>
        <p:spPr/>
        <p:txBody>
          <a:bodyPr/>
          <a:lstStyle/>
          <a:p>
            <a:r>
              <a:rPr lang="en-GB" dirty="0"/>
              <a:t>SFE DSA Form: Section 5</a:t>
            </a:r>
          </a:p>
        </p:txBody>
      </p:sp>
      <p:sp>
        <p:nvSpPr>
          <p:cNvPr id="3" name="Subtitle 2">
            <a:extLst>
              <a:ext uri="{FF2B5EF4-FFF2-40B4-BE49-F238E27FC236}">
                <a16:creationId xmlns:a16="http://schemas.microsoft.com/office/drawing/2014/main" id="{DF2FA094-233D-4F57-A3B6-57151BA189C5}"/>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0A8086CF-E0BE-49C4-AEA1-958B7B67E52D}"/>
              </a:ext>
            </a:extLst>
          </p:cNvPr>
          <p:cNvSpPr>
            <a:spLocks noGrp="1"/>
          </p:cNvSpPr>
          <p:nvPr>
            <p:ph type="sldNum" sz="quarter" idx="12"/>
          </p:nvPr>
        </p:nvSpPr>
        <p:spPr/>
        <p:txBody>
          <a:bodyPr/>
          <a:lstStyle/>
          <a:p>
            <a:fld id="{6998E55D-8E2A-4AFE-A61C-B5DBBB7761E7}" type="slidenum">
              <a:rPr lang="en-GB" smtClean="0"/>
              <a:pPr/>
              <a:t>43</a:t>
            </a:fld>
            <a:endParaRPr lang="en-GB" dirty="0"/>
          </a:p>
        </p:txBody>
      </p:sp>
    </p:spTree>
    <p:extLst>
      <p:ext uri="{BB962C8B-B14F-4D97-AF65-F5344CB8AC3E}">
        <p14:creationId xmlns:p14="http://schemas.microsoft.com/office/powerpoint/2010/main" val="10529405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15054-D40F-4977-9BE4-660C17EE71B4}"/>
              </a:ext>
            </a:extLst>
          </p:cNvPr>
          <p:cNvSpPr>
            <a:spLocks noGrp="1"/>
          </p:cNvSpPr>
          <p:nvPr>
            <p:ph type="title"/>
          </p:nvPr>
        </p:nvSpPr>
        <p:spPr/>
        <p:txBody>
          <a:bodyPr/>
          <a:lstStyle/>
          <a:p>
            <a:r>
              <a:rPr lang="en-GB" dirty="0"/>
              <a:t>Your university or college</a:t>
            </a:r>
          </a:p>
        </p:txBody>
      </p:sp>
      <p:sp>
        <p:nvSpPr>
          <p:cNvPr id="3" name="Content Placeholder 2">
            <a:extLst>
              <a:ext uri="{FF2B5EF4-FFF2-40B4-BE49-F238E27FC236}">
                <a16:creationId xmlns:a16="http://schemas.microsoft.com/office/drawing/2014/main" id="{186022D5-CD64-4B73-A23E-FC53E98B9A09}"/>
              </a:ext>
            </a:extLst>
          </p:cNvPr>
          <p:cNvSpPr>
            <a:spLocks noGrp="1"/>
          </p:cNvSpPr>
          <p:nvPr>
            <p:ph idx="1"/>
          </p:nvPr>
        </p:nvSpPr>
        <p:spPr/>
        <p:txBody>
          <a:bodyPr/>
          <a:lstStyle/>
          <a:p>
            <a:r>
              <a:rPr lang="en-GB" dirty="0"/>
              <a:t>Leave blank</a:t>
            </a:r>
          </a:p>
          <a:p>
            <a:r>
              <a:rPr lang="en-GB" dirty="0"/>
              <a:t>They will contact LU Disability and Inclusion Service directly for this information instead</a:t>
            </a:r>
          </a:p>
        </p:txBody>
      </p:sp>
      <p:sp>
        <p:nvSpPr>
          <p:cNvPr id="4" name="Slide Number Placeholder 3">
            <a:extLst>
              <a:ext uri="{FF2B5EF4-FFF2-40B4-BE49-F238E27FC236}">
                <a16:creationId xmlns:a16="http://schemas.microsoft.com/office/drawing/2014/main" id="{05DC13BA-5A06-437C-8888-0B3F0CD9BE6A}"/>
              </a:ext>
            </a:extLst>
          </p:cNvPr>
          <p:cNvSpPr>
            <a:spLocks noGrp="1"/>
          </p:cNvSpPr>
          <p:nvPr>
            <p:ph type="sldNum" sz="quarter" idx="4"/>
          </p:nvPr>
        </p:nvSpPr>
        <p:spPr/>
        <p:txBody>
          <a:bodyPr/>
          <a:lstStyle/>
          <a:p>
            <a:fld id="{6998E55D-8E2A-4AFE-A61C-B5DBBB7761E7}" type="slidenum">
              <a:rPr lang="en-GB" smtClean="0"/>
              <a:pPr/>
              <a:t>44</a:t>
            </a:fld>
            <a:endParaRPr lang="en-GB" dirty="0"/>
          </a:p>
        </p:txBody>
      </p:sp>
    </p:spTree>
    <p:extLst>
      <p:ext uri="{BB962C8B-B14F-4D97-AF65-F5344CB8AC3E}">
        <p14:creationId xmlns:p14="http://schemas.microsoft.com/office/powerpoint/2010/main" val="10045313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940FA-43B2-433D-A323-257BCFFB9BBD}"/>
              </a:ext>
            </a:extLst>
          </p:cNvPr>
          <p:cNvSpPr>
            <a:spLocks noGrp="1"/>
          </p:cNvSpPr>
          <p:nvPr>
            <p:ph type="ctrTitle"/>
          </p:nvPr>
        </p:nvSpPr>
        <p:spPr/>
        <p:txBody>
          <a:bodyPr/>
          <a:lstStyle/>
          <a:p>
            <a:r>
              <a:rPr lang="en-GB" dirty="0"/>
              <a:t>SFE DSA Form: Section 6</a:t>
            </a:r>
          </a:p>
        </p:txBody>
      </p:sp>
      <p:sp>
        <p:nvSpPr>
          <p:cNvPr id="3" name="Subtitle 2">
            <a:extLst>
              <a:ext uri="{FF2B5EF4-FFF2-40B4-BE49-F238E27FC236}">
                <a16:creationId xmlns:a16="http://schemas.microsoft.com/office/drawing/2014/main" id="{DF2FA094-233D-4F57-A3B6-57151BA189C5}"/>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0A8086CF-E0BE-49C4-AEA1-958B7B67E52D}"/>
              </a:ext>
            </a:extLst>
          </p:cNvPr>
          <p:cNvSpPr>
            <a:spLocks noGrp="1"/>
          </p:cNvSpPr>
          <p:nvPr>
            <p:ph type="sldNum" sz="quarter" idx="12"/>
          </p:nvPr>
        </p:nvSpPr>
        <p:spPr/>
        <p:txBody>
          <a:bodyPr/>
          <a:lstStyle/>
          <a:p>
            <a:fld id="{6998E55D-8E2A-4AFE-A61C-B5DBBB7761E7}" type="slidenum">
              <a:rPr lang="en-GB" smtClean="0"/>
              <a:pPr/>
              <a:t>45</a:t>
            </a:fld>
            <a:endParaRPr lang="en-GB" dirty="0"/>
          </a:p>
        </p:txBody>
      </p:sp>
    </p:spTree>
    <p:extLst>
      <p:ext uri="{BB962C8B-B14F-4D97-AF65-F5344CB8AC3E}">
        <p14:creationId xmlns:p14="http://schemas.microsoft.com/office/powerpoint/2010/main" val="10439818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15054-D40F-4977-9BE4-660C17EE71B4}"/>
              </a:ext>
            </a:extLst>
          </p:cNvPr>
          <p:cNvSpPr>
            <a:spLocks noGrp="1"/>
          </p:cNvSpPr>
          <p:nvPr>
            <p:ph type="title"/>
          </p:nvPr>
        </p:nvSpPr>
        <p:spPr/>
        <p:txBody>
          <a:bodyPr/>
          <a:lstStyle/>
          <a:p>
            <a:r>
              <a:rPr lang="en-GB" dirty="0"/>
              <a:t>Your Disability</a:t>
            </a:r>
          </a:p>
        </p:txBody>
      </p:sp>
      <p:sp>
        <p:nvSpPr>
          <p:cNvPr id="3" name="Content Placeholder 2">
            <a:extLst>
              <a:ext uri="{FF2B5EF4-FFF2-40B4-BE49-F238E27FC236}">
                <a16:creationId xmlns:a16="http://schemas.microsoft.com/office/drawing/2014/main" id="{186022D5-CD64-4B73-A23E-FC53E98B9A09}"/>
              </a:ext>
            </a:extLst>
          </p:cNvPr>
          <p:cNvSpPr>
            <a:spLocks noGrp="1"/>
          </p:cNvSpPr>
          <p:nvPr>
            <p:ph idx="1"/>
          </p:nvPr>
        </p:nvSpPr>
        <p:spPr/>
        <p:txBody>
          <a:bodyPr>
            <a:normAutofit lnSpcReduction="10000"/>
          </a:bodyPr>
          <a:lstStyle/>
          <a:p>
            <a:r>
              <a:rPr lang="en-GB" dirty="0"/>
              <a:t>A - Please give the name or diagnosis and provide photocopied evidence of your disability.</a:t>
            </a:r>
          </a:p>
          <a:p>
            <a:pPr lvl="1"/>
            <a:r>
              <a:rPr lang="en-GB" dirty="0"/>
              <a:t>Add diagnosis or name of condition</a:t>
            </a:r>
          </a:p>
          <a:p>
            <a:r>
              <a:rPr lang="en-GB" dirty="0"/>
              <a:t>B- Consent to share</a:t>
            </a:r>
          </a:p>
          <a:p>
            <a:pPr lvl="1"/>
            <a:r>
              <a:rPr lang="en-GB" dirty="0"/>
              <a:t>I agree that Student Finance England and the Disability and Inclusion Service at my university or college may exchange information about my application for DSA where this is necessary to make sure I get the help I need.</a:t>
            </a:r>
          </a:p>
          <a:p>
            <a:pPr lvl="2"/>
            <a:r>
              <a:rPr lang="en-GB" dirty="0"/>
              <a:t>Your choice but is helpful so we can chase up your application on your behalf, if needed.</a:t>
            </a:r>
          </a:p>
          <a:p>
            <a:endParaRPr lang="en-GB" dirty="0"/>
          </a:p>
        </p:txBody>
      </p:sp>
      <p:sp>
        <p:nvSpPr>
          <p:cNvPr id="4" name="Slide Number Placeholder 3">
            <a:extLst>
              <a:ext uri="{FF2B5EF4-FFF2-40B4-BE49-F238E27FC236}">
                <a16:creationId xmlns:a16="http://schemas.microsoft.com/office/drawing/2014/main" id="{05DC13BA-5A06-437C-8888-0B3F0CD9BE6A}"/>
              </a:ext>
            </a:extLst>
          </p:cNvPr>
          <p:cNvSpPr>
            <a:spLocks noGrp="1"/>
          </p:cNvSpPr>
          <p:nvPr>
            <p:ph type="sldNum" sz="quarter" idx="4"/>
          </p:nvPr>
        </p:nvSpPr>
        <p:spPr/>
        <p:txBody>
          <a:bodyPr/>
          <a:lstStyle/>
          <a:p>
            <a:fld id="{6998E55D-8E2A-4AFE-A61C-B5DBBB7761E7}" type="slidenum">
              <a:rPr lang="en-GB" smtClean="0"/>
              <a:pPr/>
              <a:t>46</a:t>
            </a:fld>
            <a:endParaRPr lang="en-GB" dirty="0"/>
          </a:p>
        </p:txBody>
      </p:sp>
    </p:spTree>
    <p:extLst>
      <p:ext uri="{BB962C8B-B14F-4D97-AF65-F5344CB8AC3E}">
        <p14:creationId xmlns:p14="http://schemas.microsoft.com/office/powerpoint/2010/main" val="7162007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940FA-43B2-433D-A323-257BCFFB9BBD}"/>
              </a:ext>
            </a:extLst>
          </p:cNvPr>
          <p:cNvSpPr>
            <a:spLocks noGrp="1"/>
          </p:cNvSpPr>
          <p:nvPr>
            <p:ph type="ctrTitle"/>
          </p:nvPr>
        </p:nvSpPr>
        <p:spPr/>
        <p:txBody>
          <a:bodyPr/>
          <a:lstStyle/>
          <a:p>
            <a:r>
              <a:rPr lang="en-GB" dirty="0"/>
              <a:t>SFE DSA Form: Section 7</a:t>
            </a:r>
          </a:p>
        </p:txBody>
      </p:sp>
      <p:sp>
        <p:nvSpPr>
          <p:cNvPr id="3" name="Subtitle 2">
            <a:extLst>
              <a:ext uri="{FF2B5EF4-FFF2-40B4-BE49-F238E27FC236}">
                <a16:creationId xmlns:a16="http://schemas.microsoft.com/office/drawing/2014/main" id="{DF2FA094-233D-4F57-A3B6-57151BA189C5}"/>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0A8086CF-E0BE-49C4-AEA1-958B7B67E52D}"/>
              </a:ext>
            </a:extLst>
          </p:cNvPr>
          <p:cNvSpPr>
            <a:spLocks noGrp="1"/>
          </p:cNvSpPr>
          <p:nvPr>
            <p:ph type="sldNum" sz="quarter" idx="12"/>
          </p:nvPr>
        </p:nvSpPr>
        <p:spPr/>
        <p:txBody>
          <a:bodyPr/>
          <a:lstStyle/>
          <a:p>
            <a:fld id="{6998E55D-8E2A-4AFE-A61C-B5DBBB7761E7}" type="slidenum">
              <a:rPr lang="en-GB" smtClean="0"/>
              <a:pPr/>
              <a:t>47</a:t>
            </a:fld>
            <a:endParaRPr lang="en-GB" dirty="0"/>
          </a:p>
        </p:txBody>
      </p:sp>
    </p:spTree>
    <p:extLst>
      <p:ext uri="{BB962C8B-B14F-4D97-AF65-F5344CB8AC3E}">
        <p14:creationId xmlns:p14="http://schemas.microsoft.com/office/powerpoint/2010/main" val="11361445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54C9D-4169-4FA4-97F4-465068D4717C}"/>
              </a:ext>
            </a:extLst>
          </p:cNvPr>
          <p:cNvSpPr>
            <a:spLocks noGrp="1"/>
          </p:cNvSpPr>
          <p:nvPr>
            <p:ph type="title"/>
          </p:nvPr>
        </p:nvSpPr>
        <p:spPr/>
        <p:txBody>
          <a:bodyPr>
            <a:normAutofit/>
          </a:bodyPr>
          <a:lstStyle/>
          <a:p>
            <a:r>
              <a:rPr lang="en-GB" dirty="0"/>
              <a:t>Your UK bank or building society account details</a:t>
            </a:r>
          </a:p>
        </p:txBody>
      </p:sp>
      <p:sp>
        <p:nvSpPr>
          <p:cNvPr id="3" name="Content Placeholder 2">
            <a:extLst>
              <a:ext uri="{FF2B5EF4-FFF2-40B4-BE49-F238E27FC236}">
                <a16:creationId xmlns:a16="http://schemas.microsoft.com/office/drawing/2014/main" id="{BF7F4712-03E7-45A3-A0CC-A627EA1CFEB4}"/>
              </a:ext>
            </a:extLst>
          </p:cNvPr>
          <p:cNvSpPr>
            <a:spLocks noGrp="1"/>
          </p:cNvSpPr>
          <p:nvPr>
            <p:ph idx="1"/>
          </p:nvPr>
        </p:nvSpPr>
        <p:spPr/>
        <p:txBody>
          <a:bodyPr/>
          <a:lstStyle/>
          <a:p>
            <a:r>
              <a:rPr lang="en-GB" dirty="0"/>
              <a:t>You need to complete</a:t>
            </a:r>
          </a:p>
          <a:p>
            <a:r>
              <a:rPr lang="en-GB" dirty="0"/>
              <a:t>It is very unlikely you will get money into your account as mostly it will go directly to the suppliers of your recommended support</a:t>
            </a:r>
          </a:p>
        </p:txBody>
      </p:sp>
      <p:sp>
        <p:nvSpPr>
          <p:cNvPr id="4" name="Slide Number Placeholder 3">
            <a:extLst>
              <a:ext uri="{FF2B5EF4-FFF2-40B4-BE49-F238E27FC236}">
                <a16:creationId xmlns:a16="http://schemas.microsoft.com/office/drawing/2014/main" id="{6275B499-7940-486A-BE0C-FE90207DFD16}"/>
              </a:ext>
            </a:extLst>
          </p:cNvPr>
          <p:cNvSpPr>
            <a:spLocks noGrp="1"/>
          </p:cNvSpPr>
          <p:nvPr>
            <p:ph type="sldNum" sz="quarter" idx="4"/>
          </p:nvPr>
        </p:nvSpPr>
        <p:spPr/>
        <p:txBody>
          <a:bodyPr/>
          <a:lstStyle/>
          <a:p>
            <a:fld id="{6998E55D-8E2A-4AFE-A61C-B5DBBB7761E7}" type="slidenum">
              <a:rPr lang="en-GB" smtClean="0"/>
              <a:pPr/>
              <a:t>48</a:t>
            </a:fld>
            <a:endParaRPr lang="en-GB" dirty="0"/>
          </a:p>
        </p:txBody>
      </p:sp>
    </p:spTree>
    <p:extLst>
      <p:ext uri="{BB962C8B-B14F-4D97-AF65-F5344CB8AC3E}">
        <p14:creationId xmlns:p14="http://schemas.microsoft.com/office/powerpoint/2010/main" val="32553462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F2C9A-EB08-4B3E-AD4E-B7980EB581CE}"/>
              </a:ext>
            </a:extLst>
          </p:cNvPr>
          <p:cNvSpPr>
            <a:spLocks noGrp="1"/>
          </p:cNvSpPr>
          <p:nvPr>
            <p:ph type="ctrTitle"/>
          </p:nvPr>
        </p:nvSpPr>
        <p:spPr/>
        <p:txBody>
          <a:bodyPr/>
          <a:lstStyle/>
          <a:p>
            <a:r>
              <a:rPr lang="en-GB" dirty="0"/>
              <a:t>Terms and Conditions; Signature; Checklist</a:t>
            </a:r>
          </a:p>
        </p:txBody>
      </p:sp>
      <p:sp>
        <p:nvSpPr>
          <p:cNvPr id="3" name="Subtitle 2">
            <a:extLst>
              <a:ext uri="{FF2B5EF4-FFF2-40B4-BE49-F238E27FC236}">
                <a16:creationId xmlns:a16="http://schemas.microsoft.com/office/drawing/2014/main" id="{20862F84-8188-44E7-938E-9EAA3E2A1AAB}"/>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3819BE59-FFB3-467F-90B9-70F491484890}"/>
              </a:ext>
            </a:extLst>
          </p:cNvPr>
          <p:cNvSpPr>
            <a:spLocks noGrp="1"/>
          </p:cNvSpPr>
          <p:nvPr>
            <p:ph type="sldNum" sz="quarter" idx="12"/>
          </p:nvPr>
        </p:nvSpPr>
        <p:spPr/>
        <p:txBody>
          <a:bodyPr/>
          <a:lstStyle/>
          <a:p>
            <a:fld id="{6998E55D-8E2A-4AFE-A61C-B5DBBB7761E7}" type="slidenum">
              <a:rPr lang="en-GB" smtClean="0"/>
              <a:pPr/>
              <a:t>49</a:t>
            </a:fld>
            <a:endParaRPr lang="en-GB" dirty="0"/>
          </a:p>
        </p:txBody>
      </p:sp>
    </p:spTree>
    <p:extLst>
      <p:ext uri="{BB962C8B-B14F-4D97-AF65-F5344CB8AC3E}">
        <p14:creationId xmlns:p14="http://schemas.microsoft.com/office/powerpoint/2010/main" val="735425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C9FC8-8091-438E-9C2B-E046F71B3AEC}"/>
              </a:ext>
            </a:extLst>
          </p:cNvPr>
          <p:cNvSpPr>
            <a:spLocks noGrp="1"/>
          </p:cNvSpPr>
          <p:nvPr>
            <p:ph type="ctrTitle"/>
          </p:nvPr>
        </p:nvSpPr>
        <p:spPr/>
        <p:txBody>
          <a:bodyPr/>
          <a:lstStyle/>
          <a:p>
            <a:r>
              <a:rPr lang="en-GB" dirty="0"/>
              <a:t>What is Disabled Students Allowance (DSA)?</a:t>
            </a:r>
          </a:p>
        </p:txBody>
      </p:sp>
      <p:sp>
        <p:nvSpPr>
          <p:cNvPr id="3" name="Subtitle 2">
            <a:extLst>
              <a:ext uri="{FF2B5EF4-FFF2-40B4-BE49-F238E27FC236}">
                <a16:creationId xmlns:a16="http://schemas.microsoft.com/office/drawing/2014/main" id="{266EB7F2-7C0A-4843-ACAD-19AE63DC4FF9}"/>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8B310983-15CD-4DD1-A042-545949D57527}"/>
              </a:ext>
            </a:extLst>
          </p:cNvPr>
          <p:cNvSpPr>
            <a:spLocks noGrp="1"/>
          </p:cNvSpPr>
          <p:nvPr>
            <p:ph type="sldNum" sz="quarter" idx="12"/>
          </p:nvPr>
        </p:nvSpPr>
        <p:spPr/>
        <p:txBody>
          <a:bodyPr/>
          <a:lstStyle/>
          <a:p>
            <a:fld id="{6998E55D-8E2A-4AFE-A61C-B5DBBB7761E7}" type="slidenum">
              <a:rPr lang="en-GB" smtClean="0"/>
              <a:pPr/>
              <a:t>5</a:t>
            </a:fld>
            <a:endParaRPr lang="en-GB" dirty="0"/>
          </a:p>
        </p:txBody>
      </p:sp>
    </p:spTree>
    <p:extLst>
      <p:ext uri="{BB962C8B-B14F-4D97-AF65-F5344CB8AC3E}">
        <p14:creationId xmlns:p14="http://schemas.microsoft.com/office/powerpoint/2010/main" val="3893492172"/>
      </p:ext>
    </p:extLst>
  </p:cSld>
  <p:clrMapOvr>
    <a:masterClrMapping/>
  </p:clrMapOvr>
  <mc:AlternateContent xmlns:mc="http://schemas.openxmlformats.org/markup-compatibility/2006" xmlns:p14="http://schemas.microsoft.com/office/powerpoint/2010/main">
    <mc:Choice Requires="p14">
      <p:transition spd="slow" p14:dur="2000" advTm="3685"/>
    </mc:Choice>
    <mc:Fallback xmlns="">
      <p:transition spd="slow" advTm="3685"/>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54C9D-4169-4FA4-97F4-465068D4717C}"/>
              </a:ext>
            </a:extLst>
          </p:cNvPr>
          <p:cNvSpPr>
            <a:spLocks noGrp="1"/>
          </p:cNvSpPr>
          <p:nvPr>
            <p:ph type="title"/>
          </p:nvPr>
        </p:nvSpPr>
        <p:spPr/>
        <p:txBody>
          <a:bodyPr>
            <a:normAutofit/>
          </a:bodyPr>
          <a:lstStyle/>
          <a:p>
            <a:r>
              <a:rPr lang="en-GB" dirty="0"/>
              <a:t>T&amp;Cs, Sign and Check</a:t>
            </a:r>
          </a:p>
        </p:txBody>
      </p:sp>
      <p:sp>
        <p:nvSpPr>
          <p:cNvPr id="3" name="Content Placeholder 2">
            <a:extLst>
              <a:ext uri="{FF2B5EF4-FFF2-40B4-BE49-F238E27FC236}">
                <a16:creationId xmlns:a16="http://schemas.microsoft.com/office/drawing/2014/main" id="{BF7F4712-03E7-45A3-A0CC-A627EA1CFEB4}"/>
              </a:ext>
            </a:extLst>
          </p:cNvPr>
          <p:cNvSpPr>
            <a:spLocks noGrp="1"/>
          </p:cNvSpPr>
          <p:nvPr>
            <p:ph idx="1"/>
          </p:nvPr>
        </p:nvSpPr>
        <p:spPr/>
        <p:txBody>
          <a:bodyPr/>
          <a:lstStyle/>
          <a:p>
            <a:r>
              <a:rPr lang="en-GB" dirty="0"/>
              <a:t>You need to read these</a:t>
            </a:r>
          </a:p>
          <a:p>
            <a:r>
              <a:rPr lang="en-GB" dirty="0"/>
              <a:t>If you agree with the T&amp;Cs then sign and date</a:t>
            </a:r>
          </a:p>
          <a:p>
            <a:r>
              <a:rPr lang="en-GB" dirty="0"/>
              <a:t>Review the checklist before sending</a:t>
            </a:r>
          </a:p>
          <a:p>
            <a:pPr lvl="1"/>
            <a:r>
              <a:rPr lang="en-GB" dirty="0"/>
              <a:t>However you don’t need to have section 5 completed, it can be sent without this detail from LU</a:t>
            </a:r>
          </a:p>
        </p:txBody>
      </p:sp>
      <p:sp>
        <p:nvSpPr>
          <p:cNvPr id="4" name="Slide Number Placeholder 3">
            <a:extLst>
              <a:ext uri="{FF2B5EF4-FFF2-40B4-BE49-F238E27FC236}">
                <a16:creationId xmlns:a16="http://schemas.microsoft.com/office/drawing/2014/main" id="{6275B499-7940-486A-BE0C-FE90207DFD16}"/>
              </a:ext>
            </a:extLst>
          </p:cNvPr>
          <p:cNvSpPr>
            <a:spLocks noGrp="1"/>
          </p:cNvSpPr>
          <p:nvPr>
            <p:ph type="sldNum" sz="quarter" idx="4"/>
          </p:nvPr>
        </p:nvSpPr>
        <p:spPr/>
        <p:txBody>
          <a:bodyPr/>
          <a:lstStyle/>
          <a:p>
            <a:fld id="{6998E55D-8E2A-4AFE-A61C-B5DBBB7761E7}" type="slidenum">
              <a:rPr lang="en-GB" smtClean="0"/>
              <a:pPr/>
              <a:t>50</a:t>
            </a:fld>
            <a:endParaRPr lang="en-GB" dirty="0"/>
          </a:p>
        </p:txBody>
      </p:sp>
    </p:spTree>
    <p:extLst>
      <p:ext uri="{BB962C8B-B14F-4D97-AF65-F5344CB8AC3E}">
        <p14:creationId xmlns:p14="http://schemas.microsoft.com/office/powerpoint/2010/main" val="10301796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E73D1-2ABC-4194-97E2-0BC96C0CD051}"/>
              </a:ext>
            </a:extLst>
          </p:cNvPr>
          <p:cNvSpPr>
            <a:spLocks noGrp="1"/>
          </p:cNvSpPr>
          <p:nvPr>
            <p:ph type="ctrTitle"/>
          </p:nvPr>
        </p:nvSpPr>
        <p:spPr/>
        <p:txBody>
          <a:bodyPr/>
          <a:lstStyle/>
          <a:p>
            <a:r>
              <a:rPr lang="en-GB" dirty="0"/>
              <a:t>Send the DSA Form and Evidence to your Funding Body</a:t>
            </a:r>
          </a:p>
        </p:txBody>
      </p:sp>
      <p:sp>
        <p:nvSpPr>
          <p:cNvPr id="3" name="Subtitle 2">
            <a:extLst>
              <a:ext uri="{FF2B5EF4-FFF2-40B4-BE49-F238E27FC236}">
                <a16:creationId xmlns:a16="http://schemas.microsoft.com/office/drawing/2014/main" id="{8E715024-C7DA-4B31-AC88-52199BD84F51}"/>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237DE6B5-597F-4F35-94B3-DA34AB5E7951}"/>
              </a:ext>
            </a:extLst>
          </p:cNvPr>
          <p:cNvSpPr>
            <a:spLocks noGrp="1"/>
          </p:cNvSpPr>
          <p:nvPr>
            <p:ph type="sldNum" sz="quarter" idx="12"/>
          </p:nvPr>
        </p:nvSpPr>
        <p:spPr/>
        <p:txBody>
          <a:bodyPr/>
          <a:lstStyle/>
          <a:p>
            <a:fld id="{6998E55D-8E2A-4AFE-A61C-B5DBBB7761E7}" type="slidenum">
              <a:rPr lang="en-GB" smtClean="0"/>
              <a:pPr/>
              <a:t>51</a:t>
            </a:fld>
            <a:endParaRPr lang="en-GB" dirty="0"/>
          </a:p>
        </p:txBody>
      </p:sp>
    </p:spTree>
    <p:extLst>
      <p:ext uri="{BB962C8B-B14F-4D97-AF65-F5344CB8AC3E}">
        <p14:creationId xmlns:p14="http://schemas.microsoft.com/office/powerpoint/2010/main" val="22418682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17BE7-2EC5-4AF1-AA99-A95DE0F25240}"/>
              </a:ext>
            </a:extLst>
          </p:cNvPr>
          <p:cNvSpPr>
            <a:spLocks noGrp="1"/>
          </p:cNvSpPr>
          <p:nvPr>
            <p:ph type="title"/>
          </p:nvPr>
        </p:nvSpPr>
        <p:spPr/>
        <p:txBody>
          <a:bodyPr/>
          <a:lstStyle/>
          <a:p>
            <a:r>
              <a:rPr lang="en-GB" dirty="0"/>
              <a:t>Post or Email</a:t>
            </a:r>
          </a:p>
        </p:txBody>
      </p:sp>
      <p:sp>
        <p:nvSpPr>
          <p:cNvPr id="3" name="Content Placeholder 2">
            <a:extLst>
              <a:ext uri="{FF2B5EF4-FFF2-40B4-BE49-F238E27FC236}">
                <a16:creationId xmlns:a16="http://schemas.microsoft.com/office/drawing/2014/main" id="{E095262C-8BA4-4C96-A2CB-3FBF8E40487C}"/>
              </a:ext>
            </a:extLst>
          </p:cNvPr>
          <p:cNvSpPr>
            <a:spLocks noGrp="1"/>
          </p:cNvSpPr>
          <p:nvPr>
            <p:ph idx="1"/>
          </p:nvPr>
        </p:nvSpPr>
        <p:spPr/>
        <p:txBody>
          <a:bodyPr vert="horz" lIns="91440" tIns="45720" rIns="91440" bIns="45720" rtlCol="0" anchor="t">
            <a:normAutofit fontScale="77500" lnSpcReduction="20000"/>
          </a:bodyPr>
          <a:lstStyle/>
          <a:p>
            <a:r>
              <a:rPr lang="en-GB" dirty="0"/>
              <a:t>Once you have completed this form, and signed and dated the terms and conditions, please return it to:</a:t>
            </a:r>
          </a:p>
          <a:p>
            <a:pPr marL="0" indent="0">
              <a:buNone/>
            </a:pPr>
            <a:endParaRPr lang="en-GB" dirty="0"/>
          </a:p>
          <a:p>
            <a:pPr marL="0" indent="0">
              <a:buNone/>
            </a:pPr>
            <a:r>
              <a:rPr lang="en-GB" dirty="0"/>
              <a:t>Student Finance England </a:t>
            </a:r>
          </a:p>
          <a:p>
            <a:pPr marL="0" indent="0">
              <a:buNone/>
            </a:pPr>
            <a:r>
              <a:rPr lang="en-GB" dirty="0"/>
              <a:t>PO Box 210 </a:t>
            </a:r>
          </a:p>
          <a:p>
            <a:pPr marL="0" indent="0">
              <a:buNone/>
            </a:pPr>
            <a:r>
              <a:rPr lang="en-GB" dirty="0"/>
              <a:t>Darlington </a:t>
            </a:r>
          </a:p>
          <a:p>
            <a:pPr marL="0" indent="0">
              <a:buNone/>
            </a:pPr>
            <a:r>
              <a:rPr lang="en-GB" dirty="0"/>
              <a:t>DL1 9HJ </a:t>
            </a:r>
          </a:p>
          <a:p>
            <a:endParaRPr lang="en-GB" dirty="0"/>
          </a:p>
          <a:p>
            <a:r>
              <a:rPr lang="en-GB" dirty="0"/>
              <a:t>You can also return your completed form and evidence to the DSA team by email at </a:t>
            </a:r>
            <a:r>
              <a:rPr lang="en-GB" dirty="0">
                <a:hlinkClick r:id="rId2"/>
              </a:rPr>
              <a:t>dsa_team@slc.co.uk</a:t>
            </a:r>
            <a:endParaRPr lang="en-GB" dirty="0"/>
          </a:p>
          <a:p>
            <a:pPr marL="0" indent="0">
              <a:buNone/>
            </a:pPr>
            <a:r>
              <a:rPr lang="en-GB" dirty="0"/>
              <a:t> </a:t>
            </a:r>
          </a:p>
          <a:p>
            <a:pPr marL="0" indent="0">
              <a:buNone/>
            </a:pPr>
            <a:r>
              <a:rPr lang="en-GB"/>
              <a:t>(correct for SFE as of 20/11/2025)</a:t>
            </a:r>
            <a:endParaRPr lang="en-GB">
              <a:ea typeface="Calibri"/>
              <a:cs typeface="Calibri"/>
            </a:endParaRPr>
          </a:p>
        </p:txBody>
      </p:sp>
      <p:sp>
        <p:nvSpPr>
          <p:cNvPr id="4" name="Slide Number Placeholder 3">
            <a:extLst>
              <a:ext uri="{FF2B5EF4-FFF2-40B4-BE49-F238E27FC236}">
                <a16:creationId xmlns:a16="http://schemas.microsoft.com/office/drawing/2014/main" id="{AE74D44D-E914-4891-B110-AFF5A3948E16}"/>
              </a:ext>
            </a:extLst>
          </p:cNvPr>
          <p:cNvSpPr>
            <a:spLocks noGrp="1"/>
          </p:cNvSpPr>
          <p:nvPr>
            <p:ph type="sldNum" sz="quarter" idx="4"/>
          </p:nvPr>
        </p:nvSpPr>
        <p:spPr/>
        <p:txBody>
          <a:bodyPr/>
          <a:lstStyle/>
          <a:p>
            <a:fld id="{6998E55D-8E2A-4AFE-A61C-B5DBBB7761E7}" type="slidenum">
              <a:rPr lang="en-GB" smtClean="0"/>
              <a:pPr/>
              <a:t>52</a:t>
            </a:fld>
            <a:endParaRPr lang="en-GB" dirty="0"/>
          </a:p>
        </p:txBody>
      </p:sp>
    </p:spTree>
    <p:extLst>
      <p:ext uri="{BB962C8B-B14F-4D97-AF65-F5344CB8AC3E}">
        <p14:creationId xmlns:p14="http://schemas.microsoft.com/office/powerpoint/2010/main" val="4344200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93628-597F-4D25-A075-3F5751D0F1BB}"/>
              </a:ext>
            </a:extLst>
          </p:cNvPr>
          <p:cNvSpPr>
            <a:spLocks noGrp="1"/>
          </p:cNvSpPr>
          <p:nvPr>
            <p:ph type="ctrTitle"/>
          </p:nvPr>
        </p:nvSpPr>
        <p:spPr/>
        <p:txBody>
          <a:bodyPr/>
          <a:lstStyle/>
          <a:p>
            <a:r>
              <a:rPr lang="en-GB" dirty="0"/>
              <a:t>Recap on next steps</a:t>
            </a:r>
          </a:p>
        </p:txBody>
      </p:sp>
      <p:sp>
        <p:nvSpPr>
          <p:cNvPr id="3" name="Subtitle 2">
            <a:extLst>
              <a:ext uri="{FF2B5EF4-FFF2-40B4-BE49-F238E27FC236}">
                <a16:creationId xmlns:a16="http://schemas.microsoft.com/office/drawing/2014/main" id="{45BF037D-2A5E-45EF-9937-D8695195F63D}"/>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E09F6BB8-0E34-4176-AE64-A733FB8A997C}"/>
              </a:ext>
            </a:extLst>
          </p:cNvPr>
          <p:cNvSpPr>
            <a:spLocks noGrp="1"/>
          </p:cNvSpPr>
          <p:nvPr>
            <p:ph type="sldNum" sz="quarter" idx="12"/>
          </p:nvPr>
        </p:nvSpPr>
        <p:spPr/>
        <p:txBody>
          <a:bodyPr/>
          <a:lstStyle/>
          <a:p>
            <a:fld id="{6998E55D-8E2A-4AFE-A61C-B5DBBB7761E7}" type="slidenum">
              <a:rPr lang="en-GB" smtClean="0"/>
              <a:pPr/>
              <a:t>53</a:t>
            </a:fld>
            <a:endParaRPr lang="en-GB" dirty="0"/>
          </a:p>
        </p:txBody>
      </p:sp>
    </p:spTree>
    <p:extLst>
      <p:ext uri="{BB962C8B-B14F-4D97-AF65-F5344CB8AC3E}">
        <p14:creationId xmlns:p14="http://schemas.microsoft.com/office/powerpoint/2010/main" val="410229986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960C6-CBC6-4AEC-A8C1-2869074200F7}"/>
              </a:ext>
            </a:extLst>
          </p:cNvPr>
          <p:cNvSpPr>
            <a:spLocks noGrp="1"/>
          </p:cNvSpPr>
          <p:nvPr>
            <p:ph type="title"/>
          </p:nvPr>
        </p:nvSpPr>
        <p:spPr/>
        <p:txBody>
          <a:bodyPr/>
          <a:lstStyle/>
          <a:p>
            <a:r>
              <a:rPr lang="en-GB" dirty="0"/>
              <a:t>Next Steps</a:t>
            </a:r>
          </a:p>
        </p:txBody>
      </p:sp>
      <p:sp>
        <p:nvSpPr>
          <p:cNvPr id="3" name="Content Placeholder 2">
            <a:extLst>
              <a:ext uri="{FF2B5EF4-FFF2-40B4-BE49-F238E27FC236}">
                <a16:creationId xmlns:a16="http://schemas.microsoft.com/office/drawing/2014/main" id="{C5F4484C-7D86-42D6-9C34-F30E3478059F}"/>
              </a:ext>
            </a:extLst>
          </p:cNvPr>
          <p:cNvSpPr>
            <a:spLocks noGrp="1"/>
          </p:cNvSpPr>
          <p:nvPr>
            <p:ph idx="1"/>
          </p:nvPr>
        </p:nvSpPr>
        <p:spPr/>
        <p:txBody>
          <a:bodyPr vert="horz" lIns="91440" tIns="45720" rIns="91440" bIns="45720" rtlCol="0" anchor="t">
            <a:normAutofit fontScale="92500" lnSpcReduction="10000"/>
          </a:bodyPr>
          <a:lstStyle/>
          <a:p>
            <a:r>
              <a:rPr lang="en-GB" dirty="0"/>
              <a:t>Eligibility letter</a:t>
            </a:r>
          </a:p>
          <a:p>
            <a:pPr lvl="1"/>
            <a:r>
              <a:rPr lang="en-GB" dirty="0"/>
              <a:t>Follow up with your funding body if you haven’t had anything in 2-4 weeks from sending application</a:t>
            </a:r>
          </a:p>
          <a:p>
            <a:pPr lvl="1"/>
            <a:r>
              <a:rPr lang="en-GB" dirty="0"/>
              <a:t>Email or post</a:t>
            </a:r>
          </a:p>
          <a:p>
            <a:pPr lvl="1"/>
            <a:r>
              <a:rPr lang="en-GB" dirty="0"/>
              <a:t>Details how to book an assessment</a:t>
            </a:r>
          </a:p>
          <a:p>
            <a:r>
              <a:rPr lang="en-GB" dirty="0"/>
              <a:t>Book your assessment</a:t>
            </a:r>
          </a:p>
          <a:p>
            <a:r>
              <a:rPr lang="en-GB" dirty="0"/>
              <a:t>Attend your assessment</a:t>
            </a:r>
          </a:p>
          <a:p>
            <a:r>
              <a:rPr lang="en-GB" dirty="0"/>
              <a:t>Assessment Review Summary</a:t>
            </a:r>
          </a:p>
          <a:p>
            <a:r>
              <a:rPr lang="en-GB"/>
              <a:t>SFE Awards letter </a:t>
            </a:r>
            <a:endParaRPr lang="en-GB">
              <a:ea typeface="Calibri"/>
              <a:cs typeface="Calibri"/>
            </a:endParaRPr>
          </a:p>
          <a:p>
            <a:pPr lvl="1"/>
            <a:r>
              <a:rPr lang="en-GB" dirty="0"/>
              <a:t>Organise your support, training and/or equipment</a:t>
            </a:r>
          </a:p>
        </p:txBody>
      </p:sp>
      <p:sp>
        <p:nvSpPr>
          <p:cNvPr id="4" name="Slide Number Placeholder 3">
            <a:extLst>
              <a:ext uri="{FF2B5EF4-FFF2-40B4-BE49-F238E27FC236}">
                <a16:creationId xmlns:a16="http://schemas.microsoft.com/office/drawing/2014/main" id="{1D8ED308-CDE7-44AD-B781-A702CDA2C2D5}"/>
              </a:ext>
            </a:extLst>
          </p:cNvPr>
          <p:cNvSpPr>
            <a:spLocks noGrp="1"/>
          </p:cNvSpPr>
          <p:nvPr>
            <p:ph type="sldNum" sz="quarter" idx="4"/>
          </p:nvPr>
        </p:nvSpPr>
        <p:spPr/>
        <p:txBody>
          <a:bodyPr/>
          <a:lstStyle/>
          <a:p>
            <a:fld id="{6998E55D-8E2A-4AFE-A61C-B5DBBB7761E7}" type="slidenum">
              <a:rPr lang="en-GB" smtClean="0"/>
              <a:pPr/>
              <a:t>54</a:t>
            </a:fld>
            <a:endParaRPr lang="en-GB" dirty="0"/>
          </a:p>
        </p:txBody>
      </p:sp>
    </p:spTree>
    <p:extLst>
      <p:ext uri="{BB962C8B-B14F-4D97-AF65-F5344CB8AC3E}">
        <p14:creationId xmlns:p14="http://schemas.microsoft.com/office/powerpoint/2010/main" val="389748607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7E932D9-1414-4F6C-8FD1-8DC7EFE71F70}"/>
              </a:ext>
            </a:extLst>
          </p:cNvPr>
          <p:cNvPicPr>
            <a:picLocks noGrp="1" noChangeAspect="1"/>
          </p:cNvPicPr>
          <p:nvPr>
            <p:ph idx="1"/>
          </p:nvPr>
        </p:nvPicPr>
        <p:blipFill>
          <a:blip r:embed="rId2"/>
          <a:stretch>
            <a:fillRect/>
          </a:stretch>
        </p:blipFill>
        <p:spPr>
          <a:xfrm>
            <a:off x="292963" y="745723"/>
            <a:ext cx="4643021" cy="5332517"/>
          </a:xfrm>
          <a:prstGeom prst="rect">
            <a:avLst/>
          </a:prstGeom>
        </p:spPr>
      </p:pic>
      <p:sp>
        <p:nvSpPr>
          <p:cNvPr id="4" name="Slide Number Placeholder 3">
            <a:extLst>
              <a:ext uri="{FF2B5EF4-FFF2-40B4-BE49-F238E27FC236}">
                <a16:creationId xmlns:a16="http://schemas.microsoft.com/office/drawing/2014/main" id="{761F5E37-914B-402A-B509-A61EA41EB5EC}"/>
              </a:ext>
            </a:extLst>
          </p:cNvPr>
          <p:cNvSpPr>
            <a:spLocks noGrp="1"/>
          </p:cNvSpPr>
          <p:nvPr>
            <p:ph type="sldNum" sz="quarter" idx="4"/>
          </p:nvPr>
        </p:nvSpPr>
        <p:spPr/>
        <p:txBody>
          <a:bodyPr/>
          <a:lstStyle/>
          <a:p>
            <a:fld id="{6998E55D-8E2A-4AFE-A61C-B5DBBB7761E7}" type="slidenum">
              <a:rPr lang="en-GB" smtClean="0"/>
              <a:pPr/>
              <a:t>55</a:t>
            </a:fld>
            <a:endParaRPr lang="en-GB" dirty="0"/>
          </a:p>
        </p:txBody>
      </p:sp>
    </p:spTree>
    <p:extLst>
      <p:ext uri="{BB962C8B-B14F-4D97-AF65-F5344CB8AC3E}">
        <p14:creationId xmlns:p14="http://schemas.microsoft.com/office/powerpoint/2010/main" val="15274303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1BDD7-AFC0-41F8-8D7E-D59CA9B6B9E5}"/>
              </a:ext>
            </a:extLst>
          </p:cNvPr>
          <p:cNvSpPr>
            <a:spLocks noGrp="1"/>
          </p:cNvSpPr>
          <p:nvPr>
            <p:ph type="ctrTitle"/>
          </p:nvPr>
        </p:nvSpPr>
        <p:spPr/>
        <p:txBody>
          <a:bodyPr/>
          <a:lstStyle/>
          <a:p>
            <a:r>
              <a:rPr lang="en-GB" dirty="0"/>
              <a:t>Resources</a:t>
            </a:r>
          </a:p>
        </p:txBody>
      </p:sp>
      <p:sp>
        <p:nvSpPr>
          <p:cNvPr id="3" name="Subtitle 2">
            <a:extLst>
              <a:ext uri="{FF2B5EF4-FFF2-40B4-BE49-F238E27FC236}">
                <a16:creationId xmlns:a16="http://schemas.microsoft.com/office/drawing/2014/main" id="{16544E5D-227D-4317-A461-838BD1E69371}"/>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A7DF1A71-0506-4154-B794-4A3947C0399D}"/>
              </a:ext>
            </a:extLst>
          </p:cNvPr>
          <p:cNvSpPr>
            <a:spLocks noGrp="1"/>
          </p:cNvSpPr>
          <p:nvPr>
            <p:ph type="sldNum" sz="quarter" idx="12"/>
          </p:nvPr>
        </p:nvSpPr>
        <p:spPr/>
        <p:txBody>
          <a:bodyPr/>
          <a:lstStyle/>
          <a:p>
            <a:fld id="{6998E55D-8E2A-4AFE-A61C-B5DBBB7761E7}" type="slidenum">
              <a:rPr lang="en-GB" smtClean="0"/>
              <a:pPr/>
              <a:t>56</a:t>
            </a:fld>
            <a:endParaRPr lang="en-GB" dirty="0"/>
          </a:p>
        </p:txBody>
      </p:sp>
    </p:spTree>
    <p:extLst>
      <p:ext uri="{BB962C8B-B14F-4D97-AF65-F5344CB8AC3E}">
        <p14:creationId xmlns:p14="http://schemas.microsoft.com/office/powerpoint/2010/main" val="375202927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47571-72A0-48D9-9489-AECB85E6A1B2}"/>
              </a:ext>
            </a:extLst>
          </p:cNvPr>
          <p:cNvSpPr>
            <a:spLocks noGrp="1"/>
          </p:cNvSpPr>
          <p:nvPr>
            <p:ph type="title"/>
          </p:nvPr>
        </p:nvSpPr>
        <p:spPr/>
        <p:txBody>
          <a:bodyPr/>
          <a:lstStyle/>
          <a:p>
            <a:r>
              <a:rPr lang="en-GB" dirty="0"/>
              <a:t>Inclusive Support</a:t>
            </a:r>
          </a:p>
        </p:txBody>
      </p:sp>
      <p:sp>
        <p:nvSpPr>
          <p:cNvPr id="3" name="Content Placeholder 2">
            <a:extLst>
              <a:ext uri="{FF2B5EF4-FFF2-40B4-BE49-F238E27FC236}">
                <a16:creationId xmlns:a16="http://schemas.microsoft.com/office/drawing/2014/main" id="{E9103D56-98F1-4EF4-AA25-C64A956D5EE6}"/>
              </a:ext>
            </a:extLst>
          </p:cNvPr>
          <p:cNvSpPr>
            <a:spLocks noGrp="1"/>
          </p:cNvSpPr>
          <p:nvPr>
            <p:ph idx="1"/>
          </p:nvPr>
        </p:nvSpPr>
        <p:spPr/>
        <p:txBody>
          <a:bodyPr vert="horz" lIns="91440" tIns="45720" rIns="91440" bIns="45720" rtlCol="0" anchor="t">
            <a:normAutofit fontScale="92500" lnSpcReduction="10000"/>
          </a:bodyPr>
          <a:lstStyle/>
          <a:p>
            <a:r>
              <a:rPr lang="en-GB" dirty="0"/>
              <a:t>Inclusive Learning and Support Plan (ILSP)</a:t>
            </a:r>
          </a:p>
          <a:p>
            <a:r>
              <a:rPr lang="en-GB" dirty="0">
                <a:hlinkClick r:id="rId2"/>
              </a:rPr>
              <a:t>disability@lancaster.ac.uk</a:t>
            </a:r>
            <a:r>
              <a:rPr lang="en-GB" dirty="0"/>
              <a:t> </a:t>
            </a:r>
          </a:p>
          <a:p>
            <a:r>
              <a:rPr lang="en-GB" sz="1400" dirty="0">
                <a:solidFill>
                  <a:srgbClr val="0563C1"/>
                </a:solidFill>
                <a:latin typeface="Aptos"/>
                <a:hlinkClick r:id="rId3"/>
              </a:rPr>
              <a:t>LU Disability and Inclusive Practice Service webpage for Approach Social Work</a:t>
            </a:r>
            <a:endParaRPr lang="en-GB" dirty="0"/>
          </a:p>
          <a:p>
            <a:r>
              <a:rPr lang="en-GB" dirty="0"/>
              <a:t>Assistive Software</a:t>
            </a:r>
          </a:p>
          <a:p>
            <a:pPr lvl="1"/>
            <a:r>
              <a:rPr lang="en-GB" dirty="0">
                <a:ea typeface="+mn-lt"/>
                <a:cs typeface="+mn-lt"/>
                <a:hlinkClick r:id="rId4"/>
              </a:rPr>
              <a:t>Assistive tools and technologies | ASK - Lancaster University</a:t>
            </a:r>
            <a:endParaRPr lang="en-GB" dirty="0"/>
          </a:p>
          <a:p>
            <a:r>
              <a:rPr lang="en-GB" dirty="0"/>
              <a:t>Wellbeing:</a:t>
            </a:r>
          </a:p>
          <a:p>
            <a:pPr lvl="1"/>
            <a:r>
              <a:rPr lang="en-GB" dirty="0">
                <a:ea typeface="+mn-lt"/>
                <a:cs typeface="+mn-lt"/>
                <a:hlinkClick r:id="rId5"/>
              </a:rPr>
              <a:t>Mental health &amp; wellbeing line | ASK - Lancaster University</a:t>
            </a:r>
            <a:endParaRPr lang="en-GB" dirty="0"/>
          </a:p>
          <a:p>
            <a:pPr lvl="1"/>
            <a:r>
              <a:rPr lang="en-GB" dirty="0" err="1">
                <a:hlinkClick r:id="rId6"/>
              </a:rPr>
              <a:t>Silvercloud</a:t>
            </a:r>
            <a:endParaRPr lang="en-GB" dirty="0">
              <a:ea typeface="Calibri" panose="020F0502020204030204"/>
              <a:cs typeface="Calibri" panose="020F0502020204030204"/>
            </a:endParaRPr>
          </a:p>
          <a:p>
            <a:r>
              <a:rPr lang="en-GB" dirty="0"/>
              <a:t>Learning Developer</a:t>
            </a:r>
          </a:p>
          <a:p>
            <a:pPr lvl="1"/>
            <a:r>
              <a:rPr lang="en-GB" dirty="0">
                <a:ea typeface="+mn-lt"/>
                <a:cs typeface="+mn-lt"/>
                <a:hlinkClick r:id="rId7"/>
              </a:rPr>
              <a:t>learningdevelopmentfl@lancaster.ac.uk</a:t>
            </a:r>
            <a:r>
              <a:rPr lang="en-GB" dirty="0">
                <a:ea typeface="+mn-lt"/>
                <a:cs typeface="+mn-lt"/>
              </a:rPr>
              <a:t> </a:t>
            </a:r>
          </a:p>
          <a:p>
            <a:pPr marL="0" indent="0">
              <a:buNone/>
            </a:pPr>
            <a:endParaRPr lang="en-GB" dirty="0">
              <a:ea typeface="Calibri" panose="020F0502020204030204"/>
              <a:cs typeface="Calibri" panose="020F0502020204030204"/>
            </a:endParaRPr>
          </a:p>
          <a:p>
            <a:endParaRPr lang="en-GB" dirty="0"/>
          </a:p>
          <a:p>
            <a:endParaRPr lang="en-GB" dirty="0"/>
          </a:p>
        </p:txBody>
      </p:sp>
      <p:sp>
        <p:nvSpPr>
          <p:cNvPr id="4" name="Slide Number Placeholder 3">
            <a:extLst>
              <a:ext uri="{FF2B5EF4-FFF2-40B4-BE49-F238E27FC236}">
                <a16:creationId xmlns:a16="http://schemas.microsoft.com/office/drawing/2014/main" id="{70F8F0E7-DAD2-4E01-9E26-B2C915D3A1FB}"/>
              </a:ext>
            </a:extLst>
          </p:cNvPr>
          <p:cNvSpPr>
            <a:spLocks noGrp="1"/>
          </p:cNvSpPr>
          <p:nvPr>
            <p:ph type="sldNum" sz="quarter" idx="4"/>
          </p:nvPr>
        </p:nvSpPr>
        <p:spPr/>
        <p:txBody>
          <a:bodyPr/>
          <a:lstStyle/>
          <a:p>
            <a:fld id="{6998E55D-8E2A-4AFE-A61C-B5DBBB7761E7}" type="slidenum">
              <a:rPr lang="en-GB" smtClean="0"/>
              <a:pPr/>
              <a:t>57</a:t>
            </a:fld>
            <a:endParaRPr lang="en-GB" dirty="0"/>
          </a:p>
        </p:txBody>
      </p:sp>
    </p:spTree>
    <p:extLst>
      <p:ext uri="{BB962C8B-B14F-4D97-AF65-F5344CB8AC3E}">
        <p14:creationId xmlns:p14="http://schemas.microsoft.com/office/powerpoint/2010/main" val="319341428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1F084-8D96-47B3-B83C-EEA42E4D2D0A}"/>
              </a:ext>
            </a:extLst>
          </p:cNvPr>
          <p:cNvSpPr>
            <a:spLocks noGrp="1"/>
          </p:cNvSpPr>
          <p:nvPr>
            <p:ph type="ctrTitle"/>
          </p:nvPr>
        </p:nvSpPr>
        <p:spPr/>
        <p:txBody>
          <a:bodyPr/>
          <a:lstStyle/>
          <a:p>
            <a:r>
              <a:rPr lang="en-GB" dirty="0"/>
              <a:t>FAQs</a:t>
            </a:r>
          </a:p>
        </p:txBody>
      </p:sp>
      <p:sp>
        <p:nvSpPr>
          <p:cNvPr id="3" name="Subtitle 2">
            <a:extLst>
              <a:ext uri="{FF2B5EF4-FFF2-40B4-BE49-F238E27FC236}">
                <a16:creationId xmlns:a16="http://schemas.microsoft.com/office/drawing/2014/main" id="{88018175-2881-4963-9E73-E82018A02D5F}"/>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9FE57D12-E1C5-47E2-AE5C-CF262AC4E6AA}"/>
              </a:ext>
            </a:extLst>
          </p:cNvPr>
          <p:cNvSpPr>
            <a:spLocks noGrp="1"/>
          </p:cNvSpPr>
          <p:nvPr>
            <p:ph type="sldNum" sz="quarter" idx="12"/>
          </p:nvPr>
        </p:nvSpPr>
        <p:spPr/>
        <p:txBody>
          <a:bodyPr/>
          <a:lstStyle/>
          <a:p>
            <a:fld id="{6998E55D-8E2A-4AFE-A61C-B5DBBB7761E7}" type="slidenum">
              <a:rPr lang="en-GB" smtClean="0"/>
              <a:pPr/>
              <a:t>58</a:t>
            </a:fld>
            <a:endParaRPr lang="en-GB" dirty="0"/>
          </a:p>
        </p:txBody>
      </p:sp>
    </p:spTree>
    <p:extLst>
      <p:ext uri="{BB962C8B-B14F-4D97-AF65-F5344CB8AC3E}">
        <p14:creationId xmlns:p14="http://schemas.microsoft.com/office/powerpoint/2010/main" val="61044067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90779-8942-4BFB-BBD5-E7585594C175}"/>
              </a:ext>
            </a:extLst>
          </p:cNvPr>
          <p:cNvSpPr>
            <a:spLocks noGrp="1"/>
          </p:cNvSpPr>
          <p:nvPr>
            <p:ph type="title"/>
          </p:nvPr>
        </p:nvSpPr>
        <p:spPr/>
        <p:txBody>
          <a:bodyPr/>
          <a:lstStyle/>
          <a:p>
            <a:r>
              <a:rPr lang="en-GB" dirty="0"/>
              <a:t>Frequently Asked Questions</a:t>
            </a:r>
          </a:p>
        </p:txBody>
      </p:sp>
      <p:sp>
        <p:nvSpPr>
          <p:cNvPr id="3" name="Content Placeholder 2">
            <a:extLst>
              <a:ext uri="{FF2B5EF4-FFF2-40B4-BE49-F238E27FC236}">
                <a16:creationId xmlns:a16="http://schemas.microsoft.com/office/drawing/2014/main" id="{DFEDB197-BE31-4DF0-BE00-B4F1D11C56BB}"/>
              </a:ext>
            </a:extLst>
          </p:cNvPr>
          <p:cNvSpPr>
            <a:spLocks noGrp="1"/>
          </p:cNvSpPr>
          <p:nvPr>
            <p:ph idx="1"/>
          </p:nvPr>
        </p:nvSpPr>
        <p:spPr/>
        <p:txBody>
          <a:bodyPr>
            <a:normAutofit fontScale="62500" lnSpcReduction="20000"/>
          </a:bodyPr>
          <a:lstStyle/>
          <a:p>
            <a:r>
              <a:rPr lang="en-GB" dirty="0"/>
              <a:t>What if I’m not eligible?</a:t>
            </a:r>
          </a:p>
          <a:p>
            <a:pPr lvl="1"/>
            <a:r>
              <a:rPr lang="en-GB" dirty="0"/>
              <a:t>Email </a:t>
            </a:r>
            <a:r>
              <a:rPr lang="en-GB" dirty="0">
                <a:hlinkClick r:id="rId2"/>
              </a:rPr>
              <a:t>disability@lancaster.ac.uk</a:t>
            </a:r>
            <a:r>
              <a:rPr lang="en-GB" dirty="0"/>
              <a:t> </a:t>
            </a:r>
          </a:p>
          <a:p>
            <a:r>
              <a:rPr lang="en-GB" dirty="0"/>
              <a:t>What if I’ve not heard back about my DSA application?</a:t>
            </a:r>
          </a:p>
          <a:p>
            <a:pPr lvl="1"/>
            <a:r>
              <a:rPr lang="en-GB" dirty="0"/>
              <a:t>Contact your Funding Body</a:t>
            </a:r>
          </a:p>
          <a:p>
            <a:pPr lvl="1"/>
            <a:r>
              <a:rPr lang="en-GB" dirty="0"/>
              <a:t>Contact LU Disability and Inclusion Service </a:t>
            </a:r>
          </a:p>
          <a:p>
            <a:r>
              <a:rPr lang="en-GB" dirty="0"/>
              <a:t>How do I arrange my DSA support?</a:t>
            </a:r>
          </a:p>
          <a:p>
            <a:pPr lvl="1"/>
            <a:r>
              <a:rPr lang="en-GB" dirty="0"/>
              <a:t>Follow instructions on your awards letter</a:t>
            </a:r>
          </a:p>
          <a:p>
            <a:pPr lvl="1"/>
            <a:r>
              <a:rPr lang="en-GB" dirty="0"/>
              <a:t>If you are unsure, email </a:t>
            </a:r>
            <a:r>
              <a:rPr lang="en-GB" dirty="0">
                <a:hlinkClick r:id="rId2"/>
              </a:rPr>
              <a:t>disability@lancaster.ac.uk</a:t>
            </a:r>
            <a:r>
              <a:rPr lang="en-GB" dirty="0"/>
              <a:t> </a:t>
            </a:r>
          </a:p>
          <a:p>
            <a:r>
              <a:rPr lang="en-GB" dirty="0"/>
              <a:t>What support is available?</a:t>
            </a:r>
          </a:p>
          <a:p>
            <a:pPr lvl="1"/>
            <a:r>
              <a:rPr lang="en-GB" dirty="0"/>
              <a:t>Individual basis but could be; software, equipment, non-medical help etc.</a:t>
            </a:r>
          </a:p>
          <a:p>
            <a:r>
              <a:rPr lang="en-GB" dirty="0"/>
              <a:t>Who do I contact?</a:t>
            </a:r>
          </a:p>
          <a:p>
            <a:pPr lvl="1"/>
            <a:r>
              <a:rPr lang="en-GB" dirty="0"/>
              <a:t>Your Funding Body</a:t>
            </a:r>
          </a:p>
          <a:p>
            <a:pPr lvl="1"/>
            <a:r>
              <a:rPr lang="en-GB" dirty="0">
                <a:hlinkClick r:id="rId2"/>
              </a:rPr>
              <a:t>disability@lancaster.ac.uk</a:t>
            </a:r>
            <a:r>
              <a:rPr lang="en-GB" dirty="0"/>
              <a:t> </a:t>
            </a:r>
          </a:p>
          <a:p>
            <a:endParaRPr lang="en-GB" dirty="0"/>
          </a:p>
        </p:txBody>
      </p:sp>
      <p:sp>
        <p:nvSpPr>
          <p:cNvPr id="4" name="Slide Number Placeholder 3">
            <a:extLst>
              <a:ext uri="{FF2B5EF4-FFF2-40B4-BE49-F238E27FC236}">
                <a16:creationId xmlns:a16="http://schemas.microsoft.com/office/drawing/2014/main" id="{70928A84-9935-4BFA-A3EE-1DB039B84EC2}"/>
              </a:ext>
            </a:extLst>
          </p:cNvPr>
          <p:cNvSpPr>
            <a:spLocks noGrp="1"/>
          </p:cNvSpPr>
          <p:nvPr>
            <p:ph type="sldNum" sz="quarter" idx="4"/>
          </p:nvPr>
        </p:nvSpPr>
        <p:spPr/>
        <p:txBody>
          <a:bodyPr/>
          <a:lstStyle/>
          <a:p>
            <a:fld id="{6998E55D-8E2A-4AFE-A61C-B5DBBB7761E7}" type="slidenum">
              <a:rPr lang="en-GB" smtClean="0"/>
              <a:pPr/>
              <a:t>59</a:t>
            </a:fld>
            <a:endParaRPr lang="en-GB" dirty="0"/>
          </a:p>
        </p:txBody>
      </p:sp>
    </p:spTree>
    <p:extLst>
      <p:ext uri="{BB962C8B-B14F-4D97-AF65-F5344CB8AC3E}">
        <p14:creationId xmlns:p14="http://schemas.microsoft.com/office/powerpoint/2010/main" val="72281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2A8D0-6FED-49E7-B070-63605D9FC887}"/>
              </a:ext>
            </a:extLst>
          </p:cNvPr>
          <p:cNvSpPr>
            <a:spLocks noGrp="1"/>
          </p:cNvSpPr>
          <p:nvPr>
            <p:ph type="title"/>
          </p:nvPr>
        </p:nvSpPr>
        <p:spPr/>
        <p:txBody>
          <a:bodyPr/>
          <a:lstStyle/>
          <a:p>
            <a:r>
              <a:rPr lang="en-GB" dirty="0"/>
              <a:t>DSA</a:t>
            </a:r>
          </a:p>
        </p:txBody>
      </p:sp>
      <p:sp>
        <p:nvSpPr>
          <p:cNvPr id="3" name="Content Placeholder 2">
            <a:extLst>
              <a:ext uri="{FF2B5EF4-FFF2-40B4-BE49-F238E27FC236}">
                <a16:creationId xmlns:a16="http://schemas.microsoft.com/office/drawing/2014/main" id="{6EAD4563-144B-4C40-863E-2D62239AFFA6}"/>
              </a:ext>
            </a:extLst>
          </p:cNvPr>
          <p:cNvSpPr>
            <a:spLocks noGrp="1"/>
          </p:cNvSpPr>
          <p:nvPr>
            <p:ph idx="1"/>
          </p:nvPr>
        </p:nvSpPr>
        <p:spPr/>
        <p:txBody>
          <a:bodyPr>
            <a:normAutofit lnSpcReduction="10000"/>
          </a:bodyPr>
          <a:lstStyle/>
          <a:p>
            <a:r>
              <a:rPr lang="en-GB" dirty="0"/>
              <a:t>If you are a UK student, you may be entitled to receive </a:t>
            </a:r>
            <a:r>
              <a:rPr lang="en-GB" b="1" dirty="0">
                <a:hlinkClick r:id="rId2"/>
              </a:rPr>
              <a:t>Disabled Students Allowances (DSA)</a:t>
            </a:r>
            <a:r>
              <a:rPr lang="en-GB" dirty="0"/>
              <a:t> from your funding body. </a:t>
            </a:r>
          </a:p>
          <a:p>
            <a:r>
              <a:rPr lang="en-GB" dirty="0"/>
              <a:t>DSA is not means tested and does not need to be repaid. </a:t>
            </a:r>
          </a:p>
          <a:p>
            <a:r>
              <a:rPr lang="en-GB" dirty="0"/>
              <a:t>The allowance is dependent on your needs and will be paid directly to providers. </a:t>
            </a:r>
          </a:p>
          <a:p>
            <a:r>
              <a:rPr lang="en-GB" dirty="0"/>
              <a:t>DSA can pay for things like academic mentoring support, assistive technology, and additional study costs incurred because of your disability.</a:t>
            </a:r>
          </a:p>
        </p:txBody>
      </p:sp>
      <p:sp>
        <p:nvSpPr>
          <p:cNvPr id="4" name="Slide Number Placeholder 3">
            <a:extLst>
              <a:ext uri="{FF2B5EF4-FFF2-40B4-BE49-F238E27FC236}">
                <a16:creationId xmlns:a16="http://schemas.microsoft.com/office/drawing/2014/main" id="{477C85C2-6C8C-41BC-9AE7-A6EB79A48527}"/>
              </a:ext>
            </a:extLst>
          </p:cNvPr>
          <p:cNvSpPr>
            <a:spLocks noGrp="1"/>
          </p:cNvSpPr>
          <p:nvPr>
            <p:ph type="sldNum" sz="quarter" idx="4"/>
          </p:nvPr>
        </p:nvSpPr>
        <p:spPr/>
        <p:txBody>
          <a:bodyPr/>
          <a:lstStyle/>
          <a:p>
            <a:fld id="{6998E55D-8E2A-4AFE-A61C-B5DBBB7761E7}" type="slidenum">
              <a:rPr lang="en-GB" smtClean="0"/>
              <a:pPr/>
              <a:t>6</a:t>
            </a:fld>
            <a:endParaRPr lang="en-GB" dirty="0"/>
          </a:p>
        </p:txBody>
      </p:sp>
    </p:spTree>
    <p:extLst>
      <p:ext uri="{BB962C8B-B14F-4D97-AF65-F5344CB8AC3E}">
        <p14:creationId xmlns:p14="http://schemas.microsoft.com/office/powerpoint/2010/main" val="120580572"/>
      </p:ext>
    </p:extLst>
  </p:cSld>
  <p:clrMapOvr>
    <a:masterClrMapping/>
  </p:clrMapOvr>
  <mc:AlternateContent xmlns:mc="http://schemas.openxmlformats.org/markup-compatibility/2006" xmlns:p14="http://schemas.microsoft.com/office/powerpoint/2010/main">
    <mc:Choice Requires="p14">
      <p:transition spd="slow" p14:dur="2000" advTm="23705"/>
    </mc:Choice>
    <mc:Fallback xmlns="">
      <p:transition spd="slow" advTm="23705"/>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F34F7-208B-42E3-9797-49353BB21647}"/>
              </a:ext>
            </a:extLst>
          </p:cNvPr>
          <p:cNvSpPr>
            <a:spLocks noGrp="1"/>
          </p:cNvSpPr>
          <p:nvPr>
            <p:ph type="title"/>
          </p:nvPr>
        </p:nvSpPr>
        <p:spPr/>
        <p:txBody>
          <a:bodyPr/>
          <a:lstStyle/>
          <a:p>
            <a:r>
              <a:rPr lang="en-GB" dirty="0"/>
              <a:t>Funding bodies</a:t>
            </a:r>
          </a:p>
        </p:txBody>
      </p:sp>
      <p:sp>
        <p:nvSpPr>
          <p:cNvPr id="3" name="Content Placeholder 2">
            <a:extLst>
              <a:ext uri="{FF2B5EF4-FFF2-40B4-BE49-F238E27FC236}">
                <a16:creationId xmlns:a16="http://schemas.microsoft.com/office/drawing/2014/main" id="{8D977D19-E8F1-4C55-94DE-2C4801AD271E}"/>
              </a:ext>
            </a:extLst>
          </p:cNvPr>
          <p:cNvSpPr>
            <a:spLocks noGrp="1"/>
          </p:cNvSpPr>
          <p:nvPr>
            <p:ph idx="1"/>
          </p:nvPr>
        </p:nvSpPr>
        <p:spPr/>
        <p:txBody>
          <a:bodyPr/>
          <a:lstStyle/>
          <a:p>
            <a:r>
              <a:rPr lang="en-GB" dirty="0"/>
              <a:t>Student Finance England (SFE)</a:t>
            </a:r>
          </a:p>
          <a:p>
            <a:r>
              <a:rPr lang="en-GB" dirty="0"/>
              <a:t>Student Finance Wales (SFW)</a:t>
            </a:r>
          </a:p>
          <a:p>
            <a:r>
              <a:rPr lang="en-GB" dirty="0"/>
              <a:t>Student Finance Northern Ireland (</a:t>
            </a:r>
            <a:r>
              <a:rPr lang="en-GB" dirty="0" err="1"/>
              <a:t>SFni</a:t>
            </a:r>
            <a:r>
              <a:rPr lang="en-GB" dirty="0"/>
              <a:t>)</a:t>
            </a:r>
          </a:p>
          <a:p>
            <a:r>
              <a:rPr lang="en-GB" dirty="0"/>
              <a:t>Student Awards Agency Scotland (SAAS)</a:t>
            </a:r>
          </a:p>
        </p:txBody>
      </p:sp>
      <p:sp>
        <p:nvSpPr>
          <p:cNvPr id="4" name="Slide Number Placeholder 3">
            <a:extLst>
              <a:ext uri="{FF2B5EF4-FFF2-40B4-BE49-F238E27FC236}">
                <a16:creationId xmlns:a16="http://schemas.microsoft.com/office/drawing/2014/main" id="{EA225133-4FB1-49A1-9CDF-4E77516BDCEB}"/>
              </a:ext>
            </a:extLst>
          </p:cNvPr>
          <p:cNvSpPr>
            <a:spLocks noGrp="1"/>
          </p:cNvSpPr>
          <p:nvPr>
            <p:ph type="sldNum" sz="quarter" idx="4"/>
          </p:nvPr>
        </p:nvSpPr>
        <p:spPr/>
        <p:txBody>
          <a:bodyPr/>
          <a:lstStyle/>
          <a:p>
            <a:fld id="{6998E55D-8E2A-4AFE-A61C-B5DBBB7761E7}" type="slidenum">
              <a:rPr lang="en-GB" smtClean="0"/>
              <a:pPr/>
              <a:t>7</a:t>
            </a:fld>
            <a:endParaRPr lang="en-GB" dirty="0"/>
          </a:p>
        </p:txBody>
      </p:sp>
    </p:spTree>
    <p:extLst>
      <p:ext uri="{BB962C8B-B14F-4D97-AF65-F5344CB8AC3E}">
        <p14:creationId xmlns:p14="http://schemas.microsoft.com/office/powerpoint/2010/main" val="829545268"/>
      </p:ext>
    </p:extLst>
  </p:cSld>
  <p:clrMapOvr>
    <a:masterClrMapping/>
  </p:clrMapOvr>
  <mc:AlternateContent xmlns:mc="http://schemas.openxmlformats.org/markup-compatibility/2006" xmlns:p14="http://schemas.microsoft.com/office/powerpoint/2010/main">
    <mc:Choice Requires="p14">
      <p:transition spd="slow" p14:dur="2000" advTm="12198"/>
    </mc:Choice>
    <mc:Fallback xmlns="">
      <p:transition spd="slow" advTm="12198"/>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3768C-FD82-4F6D-9701-C777D5338D9D}"/>
              </a:ext>
            </a:extLst>
          </p:cNvPr>
          <p:cNvSpPr>
            <a:spLocks noGrp="1"/>
          </p:cNvSpPr>
          <p:nvPr>
            <p:ph type="ctrTitle"/>
          </p:nvPr>
        </p:nvSpPr>
        <p:spPr/>
        <p:txBody>
          <a:bodyPr/>
          <a:lstStyle/>
          <a:p>
            <a:r>
              <a:rPr lang="en-GB" dirty="0"/>
              <a:t>Who can get it?: Eligibility</a:t>
            </a:r>
          </a:p>
        </p:txBody>
      </p:sp>
      <p:sp>
        <p:nvSpPr>
          <p:cNvPr id="3" name="Subtitle 2">
            <a:extLst>
              <a:ext uri="{FF2B5EF4-FFF2-40B4-BE49-F238E27FC236}">
                <a16:creationId xmlns:a16="http://schemas.microsoft.com/office/drawing/2014/main" id="{E37862AB-6A52-4C66-974E-8899E16E0592}"/>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5BCBD6A2-BB2C-43A9-9153-A815AFBE9980}"/>
              </a:ext>
            </a:extLst>
          </p:cNvPr>
          <p:cNvSpPr>
            <a:spLocks noGrp="1"/>
          </p:cNvSpPr>
          <p:nvPr>
            <p:ph type="sldNum" sz="quarter" idx="12"/>
          </p:nvPr>
        </p:nvSpPr>
        <p:spPr/>
        <p:txBody>
          <a:bodyPr/>
          <a:lstStyle/>
          <a:p>
            <a:fld id="{6998E55D-8E2A-4AFE-A61C-B5DBBB7761E7}" type="slidenum">
              <a:rPr lang="en-GB" smtClean="0"/>
              <a:pPr/>
              <a:t>8</a:t>
            </a:fld>
            <a:endParaRPr lang="en-GB" dirty="0"/>
          </a:p>
        </p:txBody>
      </p:sp>
    </p:spTree>
    <p:extLst>
      <p:ext uri="{BB962C8B-B14F-4D97-AF65-F5344CB8AC3E}">
        <p14:creationId xmlns:p14="http://schemas.microsoft.com/office/powerpoint/2010/main" val="1953313964"/>
      </p:ext>
    </p:extLst>
  </p:cSld>
  <p:clrMapOvr>
    <a:masterClrMapping/>
  </p:clrMapOvr>
  <mc:AlternateContent xmlns:mc="http://schemas.openxmlformats.org/markup-compatibility/2006" xmlns:p14="http://schemas.microsoft.com/office/powerpoint/2010/main">
    <mc:Choice Requires="p14">
      <p:transition spd="slow" p14:dur="2000" advTm="2277"/>
    </mc:Choice>
    <mc:Fallback xmlns="">
      <p:transition spd="slow" advTm="2277"/>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D5D98-5349-8402-7B5C-19737A761732}"/>
              </a:ext>
            </a:extLst>
          </p:cNvPr>
          <p:cNvSpPr>
            <a:spLocks noGrp="1"/>
          </p:cNvSpPr>
          <p:nvPr>
            <p:ph type="title"/>
          </p:nvPr>
        </p:nvSpPr>
        <p:spPr/>
        <p:txBody>
          <a:bodyPr/>
          <a:lstStyle/>
          <a:p>
            <a:r>
              <a:rPr lang="en-GB" sz="2200">
                <a:solidFill>
                  <a:srgbClr val="000000"/>
                </a:solidFill>
                <a:ea typeface="Calibri"/>
              </a:rPr>
              <a:t>PG Dip Social Work</a:t>
            </a:r>
            <a:endParaRPr lang="en-US"/>
          </a:p>
        </p:txBody>
      </p:sp>
      <p:sp>
        <p:nvSpPr>
          <p:cNvPr id="3" name="Content Placeholder 2">
            <a:extLst>
              <a:ext uri="{FF2B5EF4-FFF2-40B4-BE49-F238E27FC236}">
                <a16:creationId xmlns:a16="http://schemas.microsoft.com/office/drawing/2014/main" id="{E59B7D95-0491-D5D2-E545-ED8E7C4086C0}"/>
              </a:ext>
            </a:extLst>
          </p:cNvPr>
          <p:cNvSpPr>
            <a:spLocks noGrp="1"/>
          </p:cNvSpPr>
          <p:nvPr>
            <p:ph idx="1"/>
          </p:nvPr>
        </p:nvSpPr>
        <p:spPr/>
        <p:txBody>
          <a:bodyPr vert="horz" lIns="91440" tIns="45720" rIns="91440" bIns="45720" rtlCol="0" anchor="t">
            <a:normAutofit lnSpcReduction="10000"/>
          </a:bodyPr>
          <a:lstStyle/>
          <a:p>
            <a:pPr marL="457200" indent="-457200">
              <a:spcBef>
                <a:spcPts val="1000"/>
              </a:spcBef>
              <a:spcAft>
                <a:spcPts val="600"/>
              </a:spcAft>
              <a:buFont typeface="Arial,Sans-Serif" panose="020B0604020202020204" pitchFamily="34" charset="0"/>
            </a:pPr>
            <a:r>
              <a:rPr lang="en-GB" sz="2400">
                <a:ea typeface="Calibri"/>
                <a:cs typeface="Calibri"/>
              </a:rPr>
              <a:t>Participants can apply for DSA</a:t>
            </a:r>
            <a:endParaRPr lang="en-US" sz="2400">
              <a:ea typeface="Calibri"/>
              <a:cs typeface="Calibri"/>
            </a:endParaRPr>
          </a:p>
          <a:p>
            <a:pPr marL="457200" indent="-457200">
              <a:spcBef>
                <a:spcPts val="1000"/>
              </a:spcBef>
              <a:spcAft>
                <a:spcPts val="600"/>
              </a:spcAft>
              <a:buFont typeface="Arial,Sans-Serif" panose="020B0604020202020204" pitchFamily="34" charset="0"/>
            </a:pPr>
            <a:r>
              <a:rPr lang="en-GB" sz="2400">
                <a:ea typeface="Calibri"/>
                <a:cs typeface="Calibri"/>
              </a:rPr>
              <a:t>Year 1</a:t>
            </a:r>
            <a:endParaRPr lang="en-US" sz="2400">
              <a:ea typeface="Calibri"/>
              <a:cs typeface="Calibri"/>
            </a:endParaRPr>
          </a:p>
          <a:p>
            <a:pPr marL="1143000" lvl="1" indent="-457200">
              <a:spcBef>
                <a:spcPts val="500"/>
              </a:spcBef>
              <a:buFont typeface="Arial,Sans-Serif" panose="020B0604020202020204" pitchFamily="34" charset="0"/>
            </a:pPr>
            <a:r>
              <a:rPr lang="en-GB" sz="2200">
                <a:ea typeface="Calibri"/>
                <a:cs typeface="Calibri"/>
              </a:rPr>
              <a:t>Yes</a:t>
            </a:r>
            <a:endParaRPr lang="en-US" sz="2200">
              <a:ea typeface="Calibri"/>
              <a:cs typeface="Calibri"/>
            </a:endParaRPr>
          </a:p>
          <a:p>
            <a:pPr marL="457200" indent="-457200">
              <a:spcBef>
                <a:spcPts val="1000"/>
              </a:spcBef>
              <a:spcAft>
                <a:spcPts val="600"/>
              </a:spcAft>
              <a:buFont typeface="Arial,Sans-Serif" panose="020B0604020202020204" pitchFamily="34" charset="0"/>
            </a:pPr>
            <a:r>
              <a:rPr lang="en-GB" sz="2400">
                <a:ea typeface="Calibri"/>
                <a:cs typeface="Calibri"/>
              </a:rPr>
              <a:t>Year 2</a:t>
            </a:r>
            <a:endParaRPr lang="en-US" sz="2400">
              <a:ea typeface="Calibri"/>
              <a:cs typeface="Calibri"/>
            </a:endParaRPr>
          </a:p>
          <a:p>
            <a:pPr marL="1143000" lvl="1" indent="-457200">
              <a:spcBef>
                <a:spcPts val="500"/>
              </a:spcBef>
              <a:buFont typeface="Arial,Sans-Serif" panose="020B0604020202020204" pitchFamily="34" charset="0"/>
            </a:pPr>
            <a:r>
              <a:rPr lang="en-GB" sz="2200">
                <a:ea typeface="Calibri"/>
                <a:cs typeface="Calibri"/>
              </a:rPr>
              <a:t>No DSA as not registered with Lancaster</a:t>
            </a:r>
            <a:r>
              <a:rPr lang="en-GB" sz="2200" dirty="0">
                <a:ea typeface="Calibri"/>
                <a:cs typeface="Calibri"/>
              </a:rPr>
              <a:t> University </a:t>
            </a:r>
            <a:endParaRPr lang="en-US" sz="2200" dirty="0">
              <a:ea typeface="Calibri"/>
              <a:cs typeface="Calibri"/>
            </a:endParaRPr>
          </a:p>
          <a:p>
            <a:pPr marL="1143000" lvl="1" indent="-457200">
              <a:spcBef>
                <a:spcPts val="500"/>
              </a:spcBef>
              <a:buFont typeface="Arial,Sans-Serif" panose="020B0604020202020204" pitchFamily="34" charset="0"/>
            </a:pPr>
            <a:r>
              <a:rPr lang="en-GB" sz="2200">
                <a:ea typeface="Calibri"/>
                <a:cs typeface="Calibri"/>
              </a:rPr>
              <a:t>Local authority and Frontline responsible for adjustments</a:t>
            </a:r>
            <a:endParaRPr lang="en-US" sz="2200">
              <a:ea typeface="Calibri"/>
              <a:cs typeface="Calibri"/>
            </a:endParaRPr>
          </a:p>
          <a:p>
            <a:pPr marL="457200" indent="-457200">
              <a:spcBef>
                <a:spcPts val="1000"/>
              </a:spcBef>
              <a:spcAft>
                <a:spcPts val="600"/>
              </a:spcAft>
              <a:buFont typeface="Arial,Sans-Serif" panose="020B0604020202020204" pitchFamily="34" charset="0"/>
            </a:pPr>
            <a:r>
              <a:rPr lang="en-GB" sz="2400">
                <a:ea typeface="Calibri"/>
                <a:cs typeface="Calibri"/>
              </a:rPr>
              <a:t>Year 3</a:t>
            </a:r>
            <a:endParaRPr lang="en-US" sz="2400">
              <a:ea typeface="Calibri"/>
              <a:cs typeface="Calibri"/>
            </a:endParaRPr>
          </a:p>
          <a:p>
            <a:pPr marL="1143000" lvl="1" indent="-457200">
              <a:spcBef>
                <a:spcPts val="500"/>
              </a:spcBef>
              <a:buFont typeface="Arial,Sans-Serif" panose="020B0604020202020204" pitchFamily="34" charset="0"/>
            </a:pPr>
            <a:r>
              <a:rPr lang="en-GB" sz="2200" dirty="0">
                <a:ea typeface="Calibri"/>
                <a:cs typeface="Calibri"/>
              </a:rPr>
              <a:t>Yes</a:t>
            </a:r>
            <a:r>
              <a:rPr lang="en-GB" sz="2200">
                <a:ea typeface="Calibri"/>
                <a:cs typeface="Calibri"/>
              </a:rPr>
              <a:t> (on a case by case)</a:t>
            </a:r>
          </a:p>
          <a:p>
            <a:pPr marL="1143000" lvl="1" indent="-457200">
              <a:spcBef>
                <a:spcPts val="500"/>
              </a:spcBef>
              <a:buFont typeface="Arial,Sans-Serif" panose="020B0604020202020204" pitchFamily="34" charset="0"/>
            </a:pPr>
            <a:endParaRPr lang="en-GB" sz="2200" dirty="0">
              <a:ea typeface="Calibri"/>
              <a:cs typeface="Calibri"/>
            </a:endParaRPr>
          </a:p>
          <a:p>
            <a:pPr marL="1143000" lvl="1" indent="-457200">
              <a:spcBef>
                <a:spcPts val="500"/>
              </a:spcBef>
              <a:buFont typeface="Arial,Sans-Serif" panose="020B0604020202020204" pitchFamily="34" charset="0"/>
            </a:pPr>
            <a:r>
              <a:rPr lang="en-GB" sz="2200">
                <a:ea typeface="Calibri"/>
                <a:cs typeface="Calibri"/>
              </a:rPr>
              <a:t>Participants must reapply for each year</a:t>
            </a:r>
          </a:p>
        </p:txBody>
      </p:sp>
      <p:sp>
        <p:nvSpPr>
          <p:cNvPr id="4" name="Slide Number Placeholder 3">
            <a:extLst>
              <a:ext uri="{FF2B5EF4-FFF2-40B4-BE49-F238E27FC236}">
                <a16:creationId xmlns:a16="http://schemas.microsoft.com/office/drawing/2014/main" id="{3919BCA1-8E33-2F59-A9BC-0391415C3401}"/>
              </a:ext>
            </a:extLst>
          </p:cNvPr>
          <p:cNvSpPr>
            <a:spLocks noGrp="1"/>
          </p:cNvSpPr>
          <p:nvPr>
            <p:ph type="sldNum" sz="quarter" idx="4"/>
          </p:nvPr>
        </p:nvSpPr>
        <p:spPr/>
        <p:txBody>
          <a:bodyPr/>
          <a:lstStyle/>
          <a:p>
            <a:fld id="{6998E55D-8E2A-4AFE-A61C-B5DBBB7761E7}" type="slidenum">
              <a:rPr lang="en-GB" smtClean="0"/>
              <a:pPr/>
              <a:t>9</a:t>
            </a:fld>
            <a:endParaRPr lang="en-GB" dirty="0"/>
          </a:p>
        </p:txBody>
      </p:sp>
    </p:spTree>
    <p:extLst>
      <p:ext uri="{BB962C8B-B14F-4D97-AF65-F5344CB8AC3E}">
        <p14:creationId xmlns:p14="http://schemas.microsoft.com/office/powerpoint/2010/main" val="2302873836"/>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44546A"/>
      </a:hlink>
      <a:folHlink>
        <a:srgbClr val="44546A"/>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F85C80F50AD494BA1BE201DDD214384" ma:contentTypeVersion="18" ma:contentTypeDescription="Create a new document." ma:contentTypeScope="" ma:versionID="8cbe6d44a2305c31b2f0f958f0f984f9">
  <xsd:schema xmlns:xsd="http://www.w3.org/2001/XMLSchema" xmlns:xs="http://www.w3.org/2001/XMLSchema" xmlns:p="http://schemas.microsoft.com/office/2006/metadata/properties" xmlns:ns2="3088464c-af63-496a-b12d-2d84979de59d" xmlns:ns3="3866480b-059c-466e-b864-94ffb2989edb" targetNamespace="http://schemas.microsoft.com/office/2006/metadata/properties" ma:root="true" ma:fieldsID="d1a142d6625879e2f3ae7d3eef05bf1e" ns2:_="" ns3:_="">
    <xsd:import namespace="3088464c-af63-496a-b12d-2d84979de59d"/>
    <xsd:import namespace="3866480b-059c-466e-b864-94ffb2989ed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MediaServiceLocation"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88464c-af63-496a-b12d-2d84979de59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1bb35676-0bdf-4ed4-88f9-e2f8379240dc"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866480b-059c-466e-b864-94ffb2989edb"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f97618ac-73ec-4602-9cef-0b1a4c24309e}" ma:internalName="TaxCatchAll" ma:showField="CatchAllData" ma:web="3866480b-059c-466e-b864-94ffb2989ed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088464c-af63-496a-b12d-2d84979de59d">
      <Terms xmlns="http://schemas.microsoft.com/office/infopath/2007/PartnerControls"/>
    </lcf76f155ced4ddcb4097134ff3c332f>
    <TaxCatchAll xmlns="3866480b-059c-466e-b864-94ffb2989edb"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B9C9E8E-C7E7-4D3D-9F68-C8B46EC33C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88464c-af63-496a-b12d-2d84979de59d"/>
    <ds:schemaRef ds:uri="3866480b-059c-466e-b864-94ffb2989e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08E1860-6DBE-46B4-8740-81FE1C8D6AC3}">
  <ds:schemaRefs>
    <ds:schemaRef ds:uri="http://purl.org/dc/elements/1.1/"/>
    <ds:schemaRef ds:uri="3088464c-af63-496a-b12d-2d84979de59d"/>
    <ds:schemaRef ds:uri="http://schemas.microsoft.com/office/2006/metadata/properties"/>
    <ds:schemaRef ds:uri="http://purl.org/dc/terms/"/>
    <ds:schemaRef ds:uri="http://schemas.microsoft.com/office/2006/documentManagement/types"/>
    <ds:schemaRef ds:uri="http://schemas.microsoft.com/office/infopath/2007/PartnerControls"/>
    <ds:schemaRef ds:uri="3866480b-059c-466e-b864-94ffb2989edb"/>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680A5A17-9177-4E8B-BD73-CCB5DB89FC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TotalTime>
  <Words>2219</Words>
  <Application>Microsoft Office PowerPoint</Application>
  <PresentationFormat>On-screen Show (4:3)</PresentationFormat>
  <Paragraphs>396</Paragraphs>
  <Slides>59</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59</vt:i4>
      </vt:variant>
    </vt:vector>
  </HeadingPairs>
  <TitlesOfParts>
    <vt:vector size="66" baseType="lpstr">
      <vt:lpstr>Aptos</vt:lpstr>
      <vt:lpstr>Arial</vt:lpstr>
      <vt:lpstr>Arial,Sans-Serif</vt:lpstr>
      <vt:lpstr>Calibri</vt:lpstr>
      <vt:lpstr>Calibri Light</vt:lpstr>
      <vt:lpstr>Wingdings</vt:lpstr>
      <vt:lpstr>Office Theme</vt:lpstr>
      <vt:lpstr>LU Disability and Inclusive Practice Service: Disabled Students Allowance (DSA) Workshop</vt:lpstr>
      <vt:lpstr>Content</vt:lpstr>
      <vt:lpstr>Introduction</vt:lpstr>
      <vt:lpstr>LU Disability and Inclusion Service </vt:lpstr>
      <vt:lpstr>What is Disabled Students Allowance (DSA)?</vt:lpstr>
      <vt:lpstr>DSA</vt:lpstr>
      <vt:lpstr>Funding bodies</vt:lpstr>
      <vt:lpstr>Who can get it?: Eligibility</vt:lpstr>
      <vt:lpstr>PG Dip Social Work</vt:lpstr>
      <vt:lpstr>Eligiblity</vt:lpstr>
      <vt:lpstr>Unsure?</vt:lpstr>
      <vt:lpstr>How do I apply?</vt:lpstr>
      <vt:lpstr>Application Process</vt:lpstr>
      <vt:lpstr>Application Process (up to 14 weeks)</vt:lpstr>
      <vt:lpstr>Suitable Medical Evidence</vt:lpstr>
      <vt:lpstr>Medical Evidence</vt:lpstr>
      <vt:lpstr>Medical Evidence</vt:lpstr>
      <vt:lpstr>Medical Evidence</vt:lpstr>
      <vt:lpstr>No evidence?</vt:lpstr>
      <vt:lpstr>What types of support might I get?</vt:lpstr>
      <vt:lpstr>Assistive Software</vt:lpstr>
      <vt:lpstr>Assistive Software</vt:lpstr>
      <vt:lpstr>Assistive Software</vt:lpstr>
      <vt:lpstr>Assistive Software</vt:lpstr>
      <vt:lpstr>Assistive Software</vt:lpstr>
      <vt:lpstr>Human Support or Non-Medical Help (NMH)</vt:lpstr>
      <vt:lpstr>Specialist Study Skills Tutor and Mentor</vt:lpstr>
      <vt:lpstr>Equipment</vt:lpstr>
      <vt:lpstr>Equipment</vt:lpstr>
      <vt:lpstr>DSA Application Form</vt:lpstr>
      <vt:lpstr>Student Finance England (SFE)</vt:lpstr>
      <vt:lpstr>SFE DSA Form: Section 1</vt:lpstr>
      <vt:lpstr>Personal Details Section</vt:lpstr>
      <vt:lpstr>SFE DSA Form: Section 2</vt:lpstr>
      <vt:lpstr>Other Financial Support</vt:lpstr>
      <vt:lpstr>SFE DSA Form: Section 3</vt:lpstr>
      <vt:lpstr>Residence </vt:lpstr>
      <vt:lpstr>SFE DSA Form: Section 4</vt:lpstr>
      <vt:lpstr>About your course and university or college</vt:lpstr>
      <vt:lpstr>About your course and university or college</vt:lpstr>
      <vt:lpstr>About your course and university or college</vt:lpstr>
      <vt:lpstr>About your course and university or college</vt:lpstr>
      <vt:lpstr>SFE DSA Form: Section 5</vt:lpstr>
      <vt:lpstr>Your university or college</vt:lpstr>
      <vt:lpstr>SFE DSA Form: Section 6</vt:lpstr>
      <vt:lpstr>Your Disability</vt:lpstr>
      <vt:lpstr>SFE DSA Form: Section 7</vt:lpstr>
      <vt:lpstr>Your UK bank or building society account details</vt:lpstr>
      <vt:lpstr>Terms and Conditions; Signature; Checklist</vt:lpstr>
      <vt:lpstr>T&amp;Cs, Sign and Check</vt:lpstr>
      <vt:lpstr>Send the DSA Form and Evidence to your Funding Body</vt:lpstr>
      <vt:lpstr>Post or Email</vt:lpstr>
      <vt:lpstr>Recap on next steps</vt:lpstr>
      <vt:lpstr>Next Steps</vt:lpstr>
      <vt:lpstr>PowerPoint Presentation</vt:lpstr>
      <vt:lpstr>Resources</vt:lpstr>
      <vt:lpstr>Inclusive Support</vt:lpstr>
      <vt:lpstr>FAQs</vt:lpstr>
      <vt:lpstr>Frequently Asked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 Disability Service: Frontline Refresher</dc:title>
  <dc:creator/>
  <cp:lastModifiedBy>Grace Edwards</cp:lastModifiedBy>
  <cp:revision>424</cp:revision>
  <dcterms:created xsi:type="dcterms:W3CDTF">2020-06-05T16:59:37Z</dcterms:created>
  <dcterms:modified xsi:type="dcterms:W3CDTF">2026-06-01T09:30:43Z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0x010100FF85C80F50AD494BA1BE201DDD214384</vt:lpwstr>
  </property>
  <property fmtid="{D5CDD505-2E9C-101B-9397-08002B2CF9AE}" pid="3" name="MediaServiceImageTags">
    <vt:lpwstr/>
  </property>
</Properties>
</file>